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93"/>
  </p:notesMasterIdLst>
  <p:sldIdLst>
    <p:sldId id="256" r:id="rId2"/>
    <p:sldId id="348" r:id="rId3"/>
    <p:sldId id="309" r:id="rId4"/>
    <p:sldId id="262" r:id="rId5"/>
    <p:sldId id="418" r:id="rId6"/>
    <p:sldId id="419" r:id="rId7"/>
    <p:sldId id="420" r:id="rId8"/>
    <p:sldId id="311" r:id="rId9"/>
    <p:sldId id="396" r:id="rId10"/>
    <p:sldId id="372" r:id="rId11"/>
    <p:sldId id="421" r:id="rId12"/>
    <p:sldId id="338" r:id="rId13"/>
    <p:sldId id="374" r:id="rId14"/>
    <p:sldId id="354" r:id="rId15"/>
    <p:sldId id="313" r:id="rId16"/>
    <p:sldId id="370" r:id="rId17"/>
    <p:sldId id="310" r:id="rId18"/>
    <p:sldId id="391" r:id="rId19"/>
    <p:sldId id="264" r:id="rId20"/>
    <p:sldId id="312" r:id="rId21"/>
    <p:sldId id="314" r:id="rId22"/>
    <p:sldId id="315" r:id="rId23"/>
    <p:sldId id="389" r:id="rId24"/>
    <p:sldId id="394" r:id="rId25"/>
    <p:sldId id="387" r:id="rId26"/>
    <p:sldId id="388" r:id="rId27"/>
    <p:sldId id="392" r:id="rId28"/>
    <p:sldId id="395" r:id="rId29"/>
    <p:sldId id="397" r:id="rId30"/>
    <p:sldId id="399" r:id="rId31"/>
    <p:sldId id="400" r:id="rId32"/>
    <p:sldId id="401" r:id="rId33"/>
    <p:sldId id="402" r:id="rId34"/>
    <p:sldId id="403" r:id="rId35"/>
    <p:sldId id="404" r:id="rId36"/>
    <p:sldId id="257" r:id="rId37"/>
    <p:sldId id="355" r:id="rId38"/>
    <p:sldId id="381" r:id="rId39"/>
    <p:sldId id="379" r:id="rId40"/>
    <p:sldId id="380" r:id="rId41"/>
    <p:sldId id="382" r:id="rId42"/>
    <p:sldId id="385" r:id="rId43"/>
    <p:sldId id="383" r:id="rId44"/>
    <p:sldId id="412" r:id="rId45"/>
    <p:sldId id="411" r:id="rId46"/>
    <p:sldId id="413" r:id="rId47"/>
    <p:sldId id="417" r:id="rId48"/>
    <p:sldId id="316" r:id="rId49"/>
    <p:sldId id="317" r:id="rId50"/>
    <p:sldId id="318" r:id="rId51"/>
    <p:sldId id="320" r:id="rId52"/>
    <p:sldId id="321" r:id="rId53"/>
    <p:sldId id="324" r:id="rId54"/>
    <p:sldId id="356" r:id="rId55"/>
    <p:sldId id="357" r:id="rId56"/>
    <p:sldId id="398" r:id="rId57"/>
    <p:sldId id="358" r:id="rId58"/>
    <p:sldId id="326" r:id="rId59"/>
    <p:sldId id="327" r:id="rId60"/>
    <p:sldId id="328" r:id="rId61"/>
    <p:sldId id="405" r:id="rId62"/>
    <p:sldId id="407" r:id="rId63"/>
    <p:sldId id="406" r:id="rId64"/>
    <p:sldId id="329" r:id="rId65"/>
    <p:sldId id="330" r:id="rId66"/>
    <p:sldId id="340" r:id="rId67"/>
    <p:sldId id="341" r:id="rId68"/>
    <p:sldId id="336" r:id="rId69"/>
    <p:sldId id="342" r:id="rId70"/>
    <p:sldId id="337" r:id="rId71"/>
    <p:sldId id="408" r:id="rId72"/>
    <p:sldId id="343" r:id="rId73"/>
    <p:sldId id="344" r:id="rId74"/>
    <p:sldId id="345" r:id="rId75"/>
    <p:sldId id="347" r:id="rId76"/>
    <p:sldId id="346" r:id="rId77"/>
    <p:sldId id="332" r:id="rId78"/>
    <p:sldId id="333" r:id="rId79"/>
    <p:sldId id="360" r:id="rId80"/>
    <p:sldId id="334" r:id="rId81"/>
    <p:sldId id="335" r:id="rId82"/>
    <p:sldId id="349" r:id="rId83"/>
    <p:sldId id="361" r:id="rId84"/>
    <p:sldId id="366" r:id="rId85"/>
    <p:sldId id="363" r:id="rId86"/>
    <p:sldId id="365" r:id="rId87"/>
    <p:sldId id="367" r:id="rId88"/>
    <p:sldId id="362" r:id="rId89"/>
    <p:sldId id="416" r:id="rId90"/>
    <p:sldId id="409" r:id="rId91"/>
    <p:sldId id="415" r:id="rId92"/>
  </p:sldIdLst>
  <p:sldSz cx="9144000" cy="6858000" type="screen4x3"/>
  <p:notesSz cx="6858000" cy="9144000"/>
  <p:embeddedFontLst>
    <p:embeddedFont>
      <p:font typeface="Migu 1M" panose="020B0600070205080204" charset="-128"/>
      <p:regular r:id="rId94"/>
      <p:bold r:id="rId95"/>
    </p:embeddedFon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Calibri Light" panose="020F0302020204030204" pitchFamily="34" charset="0"/>
      <p:regular r:id="rId100"/>
      <p:italic r:id="rId101"/>
    </p:embeddedFont>
    <p:embeddedFont>
      <p:font typeface="Cambria Math" panose="02040503050406030204" pitchFamily="18" charset="0"/>
      <p:regular r:id="rId102"/>
    </p:embeddedFont>
    <p:embeddedFont>
      <p:font typeface="MigMix 1P" panose="020B0502020203020207" pitchFamily="50" charset="-128"/>
      <p:regular r:id="rId103"/>
      <p:bold r:id="rId104"/>
    </p:embeddedFont>
    <p:embeddedFont>
      <p:font typeface="游ゴシック" panose="020B0400000000000000" pitchFamily="50" charset="-128"/>
      <p:regular r:id="rId105"/>
      <p:bold r:id="rId106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8318237C-4A39-BF48-900F-3BE088B1E454}">
          <p14:sldIdLst>
            <p14:sldId id="256"/>
            <p14:sldId id="348"/>
            <p14:sldId id="309"/>
            <p14:sldId id="262"/>
            <p14:sldId id="418"/>
            <p14:sldId id="419"/>
            <p14:sldId id="420"/>
            <p14:sldId id="311"/>
            <p14:sldId id="396"/>
            <p14:sldId id="372"/>
            <p14:sldId id="421"/>
            <p14:sldId id="338"/>
            <p14:sldId id="374"/>
            <p14:sldId id="354"/>
            <p14:sldId id="313"/>
            <p14:sldId id="370"/>
            <p14:sldId id="310"/>
            <p14:sldId id="391"/>
            <p14:sldId id="264"/>
            <p14:sldId id="312"/>
            <p14:sldId id="314"/>
            <p14:sldId id="315"/>
            <p14:sldId id="389"/>
            <p14:sldId id="394"/>
            <p14:sldId id="387"/>
            <p14:sldId id="388"/>
            <p14:sldId id="392"/>
            <p14:sldId id="395"/>
            <p14:sldId id="397"/>
            <p14:sldId id="399"/>
            <p14:sldId id="400"/>
            <p14:sldId id="401"/>
            <p14:sldId id="402"/>
            <p14:sldId id="403"/>
            <p14:sldId id="404"/>
            <p14:sldId id="257"/>
            <p14:sldId id="355"/>
            <p14:sldId id="381"/>
            <p14:sldId id="379"/>
            <p14:sldId id="380"/>
            <p14:sldId id="382"/>
            <p14:sldId id="385"/>
            <p14:sldId id="383"/>
            <p14:sldId id="412"/>
            <p14:sldId id="411"/>
            <p14:sldId id="413"/>
            <p14:sldId id="417"/>
            <p14:sldId id="316"/>
            <p14:sldId id="317"/>
            <p14:sldId id="318"/>
            <p14:sldId id="320"/>
            <p14:sldId id="321"/>
            <p14:sldId id="324"/>
            <p14:sldId id="356"/>
            <p14:sldId id="357"/>
            <p14:sldId id="398"/>
            <p14:sldId id="358"/>
            <p14:sldId id="326"/>
            <p14:sldId id="327"/>
            <p14:sldId id="328"/>
            <p14:sldId id="405"/>
            <p14:sldId id="407"/>
            <p14:sldId id="406"/>
            <p14:sldId id="329"/>
            <p14:sldId id="330"/>
            <p14:sldId id="340"/>
            <p14:sldId id="341"/>
            <p14:sldId id="336"/>
            <p14:sldId id="342"/>
            <p14:sldId id="337"/>
            <p14:sldId id="408"/>
            <p14:sldId id="343"/>
            <p14:sldId id="344"/>
            <p14:sldId id="345"/>
            <p14:sldId id="347"/>
            <p14:sldId id="346"/>
            <p14:sldId id="332"/>
            <p14:sldId id="333"/>
            <p14:sldId id="360"/>
            <p14:sldId id="334"/>
            <p14:sldId id="335"/>
            <p14:sldId id="349"/>
            <p14:sldId id="361"/>
            <p14:sldId id="366"/>
            <p14:sldId id="363"/>
            <p14:sldId id="365"/>
            <p14:sldId id="367"/>
            <p14:sldId id="362"/>
            <p14:sldId id="416"/>
            <p14:sldId id="409"/>
            <p14:sldId id="415"/>
          </p14:sldIdLst>
        </p14:section>
        <p14:section name="MixtureGasNasa" id="{5365E023-9A94-B446-BA00-FF49E1FA0A9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76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19"/>
    <p:restoredTop sz="86616"/>
  </p:normalViewPr>
  <p:slideViewPr>
    <p:cSldViewPr snapToGrid="0" snapToObjects="1">
      <p:cViewPr varScale="1">
        <p:scale>
          <a:sx n="74" d="100"/>
          <a:sy n="74" d="100"/>
        </p:scale>
        <p:origin x="1260" y="66"/>
      </p:cViewPr>
      <p:guideLst/>
    </p:cSldViewPr>
  </p:slideViewPr>
  <p:outlineViewPr>
    <p:cViewPr>
      <p:scale>
        <a:sx n="33" d="100"/>
        <a:sy n="33" d="100"/>
      </p:scale>
      <p:origin x="0" y="-6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0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D2955-34EB-614C-A5BF-8D219366C7B5}" type="datetimeFigureOut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C2A93-0408-B14B-B7C7-24AE47AD99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44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76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0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677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09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44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140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66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211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3193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985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1239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C2A93-0408-B14B-B7C7-24AE47AD991F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677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1B8D-4479-C749-AC07-4E2BFAA7713D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57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6AAB7-886A-4546-B498-C8BBE76C3EC0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39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C461-50F0-D44D-B6C5-0A6827E2B7F9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872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 anchor="t" anchorCtr="0">
            <a:normAutofit/>
          </a:bodyPr>
          <a:lstStyle>
            <a:lvl1pPr>
              <a:defRPr sz="2400" b="1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25F3106E-A6ED-2F44-A06E-EB2FDDA25BB0}" type="datetime1">
              <a:rPr lang="ja-JP" altLang="en-US" smtClean="0"/>
              <a:t>2018/12/29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" altLang="ja-JP"/>
              <a:t>SingleGasNasa</a:t>
            </a: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224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77D8-6A49-7846-A1F2-06EF122508FF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16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6EC7-4418-2A41-B1D3-BB2ADB5E50A3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9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BB46-98A4-3142-9E5B-7368C8294562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70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CE014-7603-1F40-B60B-BE401D3A49DE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17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476BA-6E37-CB48-9EBB-ABCB32BE60EE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3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FADD2-9451-9449-8860-DFF9C5285A15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29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1A183-012D-E947-97A6-198413C556B8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35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8130F-D592-2647-AA5D-7A4C3C0A6A5C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097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0D62E-8DCC-5840-92F2-C27B8CBC93DB}" type="datetime1">
              <a:rPr kumimoji="1" lang="ja-JP" altLang="en-US" smtClean="0"/>
              <a:t>2018/12/29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ja-JP"/>
              <a:t>SingleGasNasa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0D7EE-F571-3C46-B2A9-5CDA8A7296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77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5" Type="http://schemas.openxmlformats.org/officeDocument/2006/relationships/slide" Target="slide14.xml"/><Relationship Id="rId4" Type="http://schemas.openxmlformats.org/officeDocument/2006/relationships/slide" Target="slide12.xml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5.png"/><Relationship Id="rId26" Type="http://schemas.openxmlformats.org/officeDocument/2006/relationships/image" Target="../media/image13.png"/><Relationship Id="rId21" Type="http://schemas.openxmlformats.org/officeDocument/2006/relationships/image" Target="../media/image216.png"/><Relationship Id="rId17" Type="http://schemas.openxmlformats.org/officeDocument/2006/relationships/image" Target="../media/image41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20" Type="http://schemas.openxmlformats.org/officeDocument/2006/relationships/image" Target="../media/image910.png"/><Relationship Id="rId1" Type="http://schemas.openxmlformats.org/officeDocument/2006/relationships/slideLayout" Target="../slideLayouts/slideLayout12.xml"/><Relationship Id="rId24" Type="http://schemas.openxmlformats.org/officeDocument/2006/relationships/image" Target="../media/image10.png"/><Relationship Id="rId23" Type="http://schemas.openxmlformats.org/officeDocument/2006/relationships/image" Target="../media/image911.png"/><Relationship Id="rId28" Type="http://schemas.openxmlformats.org/officeDocument/2006/relationships/slide" Target="slide2.xml"/><Relationship Id="rId19" Type="http://schemas.openxmlformats.org/officeDocument/2006/relationships/image" Target="../media/image190.png"/><Relationship Id="rId22" Type="http://schemas.openxmlformats.org/officeDocument/2006/relationships/image" Target="../media/image218.png"/><Relationship Id="rId27" Type="http://schemas.openxmlformats.org/officeDocument/2006/relationships/hyperlink" Target="https://www.grc.nasa.gov/WWW/CEAWeb/TP-2002-211556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44.xml"/><Relationship Id="rId18" Type="http://schemas.openxmlformats.org/officeDocument/2006/relationships/slide" Target="slide72.xml"/><Relationship Id="rId26" Type="http://schemas.openxmlformats.org/officeDocument/2006/relationships/image" Target="../media/image2.png"/><Relationship Id="rId3" Type="http://schemas.openxmlformats.org/officeDocument/2006/relationships/slide" Target="slide8.xml"/><Relationship Id="rId21" Type="http://schemas.openxmlformats.org/officeDocument/2006/relationships/slide" Target="slide77.xml"/><Relationship Id="rId7" Type="http://schemas.openxmlformats.org/officeDocument/2006/relationships/slide" Target="slide19.xml"/><Relationship Id="rId12" Type="http://schemas.openxmlformats.org/officeDocument/2006/relationships/slide" Target="slide38.xml"/><Relationship Id="rId17" Type="http://schemas.openxmlformats.org/officeDocument/2006/relationships/slide" Target="slide67.xml"/><Relationship Id="rId25" Type="http://schemas.openxmlformats.org/officeDocument/2006/relationships/image" Target="../media/image1.png"/><Relationship Id="rId2" Type="http://schemas.openxmlformats.org/officeDocument/2006/relationships/slide" Target="slide3.xml"/><Relationship Id="rId16" Type="http://schemas.openxmlformats.org/officeDocument/2006/relationships/slide" Target="slide64.xml"/><Relationship Id="rId20" Type="http://schemas.openxmlformats.org/officeDocument/2006/relationships/slide" Target="slide7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5.xml"/><Relationship Id="rId11" Type="http://schemas.openxmlformats.org/officeDocument/2006/relationships/slide" Target="slide36.xml"/><Relationship Id="rId24" Type="http://schemas.openxmlformats.org/officeDocument/2006/relationships/slide" Target="slide90.xml"/><Relationship Id="rId5" Type="http://schemas.openxmlformats.org/officeDocument/2006/relationships/slide" Target="slide12.xml"/><Relationship Id="rId15" Type="http://schemas.openxmlformats.org/officeDocument/2006/relationships/slide" Target="slide51.xml"/><Relationship Id="rId23" Type="http://schemas.openxmlformats.org/officeDocument/2006/relationships/slide" Target="slide84.xml"/><Relationship Id="rId10" Type="http://schemas.openxmlformats.org/officeDocument/2006/relationships/slide" Target="slide23.xml"/><Relationship Id="rId19" Type="http://schemas.openxmlformats.org/officeDocument/2006/relationships/slide" Target="slide74.xml"/><Relationship Id="rId4" Type="http://schemas.openxmlformats.org/officeDocument/2006/relationships/slide" Target="slide9.xml"/><Relationship Id="rId9" Type="http://schemas.openxmlformats.org/officeDocument/2006/relationships/slide" Target="slide22.xml"/><Relationship Id="rId14" Type="http://schemas.openxmlformats.org/officeDocument/2006/relationships/slide" Target="slide48.xml"/><Relationship Id="rId22" Type="http://schemas.openxmlformats.org/officeDocument/2006/relationships/slide" Target="slide8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6" Type="http://schemas.openxmlformats.org/officeDocument/2006/relationships/slide" Target="slide36.xml"/><Relationship Id="rId5" Type="http://schemas.openxmlformats.org/officeDocument/2006/relationships/slide" Target="slide24.xml"/><Relationship Id="rId4" Type="http://schemas.openxmlformats.org/officeDocument/2006/relationships/image" Target="../media/image8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www.modelica.org/documents/ModelicaSpec34.pdf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www.modelica.org/documents/ModelicaSpec34.pdf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8.xml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1.png"/><Relationship Id="rId5" Type="http://schemas.openxmlformats.org/officeDocument/2006/relationships/image" Target="../media/image202.png"/><Relationship Id="rId4" Type="http://schemas.openxmlformats.org/officeDocument/2006/relationships/image" Target="../media/image19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90.png"/><Relationship Id="rId7" Type="http://schemas.openxmlformats.org/officeDocument/2006/relationships/image" Target="../media/image2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10.png"/><Relationship Id="rId5" Type="http://schemas.openxmlformats.org/officeDocument/2006/relationships/image" Target="../media/image1710.png"/><Relationship Id="rId4" Type="http://schemas.openxmlformats.org/officeDocument/2006/relationships/image" Target="../media/image16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51.png"/><Relationship Id="rId7" Type="http://schemas.openxmlformats.org/officeDocument/2006/relationships/image" Target="../media/image27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2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Relationship Id="rId6" Type="http://schemas.openxmlformats.org/officeDocument/2006/relationships/slide" Target="slide10.xml"/><Relationship Id="rId5" Type="http://schemas.openxmlformats.org/officeDocument/2006/relationships/slide" Target="slide64.xml"/><Relationship Id="rId4" Type="http://schemas.openxmlformats.org/officeDocument/2006/relationships/slide" Target="slide7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slide" Target="slide2.xml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5" Type="http://schemas.openxmlformats.org/officeDocument/2006/relationships/image" Target="../media/image421.png"/><Relationship Id="rId4" Type="http://schemas.openxmlformats.org/officeDocument/2006/relationships/image" Target="../media/image5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7" Type="http://schemas.openxmlformats.org/officeDocument/2006/relationships/slide" Target="slide2.xml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1.png"/><Relationship Id="rId5" Type="http://schemas.openxmlformats.org/officeDocument/2006/relationships/image" Target="../media/image481.png"/><Relationship Id="rId4" Type="http://schemas.openxmlformats.org/officeDocument/2006/relationships/image" Target="../media/image4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.png"/><Relationship Id="rId26" Type="http://schemas.openxmlformats.org/officeDocument/2006/relationships/image" Target="../media/image64.png"/><Relationship Id="rId3" Type="http://schemas.openxmlformats.org/officeDocument/2006/relationships/image" Target="../media/image430.png"/><Relationship Id="rId21" Type="http://schemas.openxmlformats.org/officeDocument/2006/relationships/image" Target="../media/image58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5" Type="http://schemas.openxmlformats.org/officeDocument/2006/relationships/image" Target="../media/image63.png"/><Relationship Id="rId2" Type="http://schemas.openxmlformats.org/officeDocument/2006/relationships/image" Target="../media/image420.png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0.png"/><Relationship Id="rId11" Type="http://schemas.openxmlformats.org/officeDocument/2006/relationships/image" Target="../media/image52.png"/><Relationship Id="rId24" Type="http://schemas.openxmlformats.org/officeDocument/2006/relationships/image" Target="../media/image62.png"/><Relationship Id="rId5" Type="http://schemas.openxmlformats.org/officeDocument/2006/relationships/image" Target="../media/image470.png"/><Relationship Id="rId15" Type="http://schemas.openxmlformats.org/officeDocument/2006/relationships/image" Target="../media/image56.png"/><Relationship Id="rId23" Type="http://schemas.openxmlformats.org/officeDocument/2006/relationships/image" Target="../media/image61.png"/><Relationship Id="rId28" Type="http://schemas.openxmlformats.org/officeDocument/2006/relationships/image" Target="../media/image65.png"/><Relationship Id="rId10" Type="http://schemas.openxmlformats.org/officeDocument/2006/relationships/image" Target="../media/image511.png"/><Relationship Id="rId4" Type="http://schemas.openxmlformats.org/officeDocument/2006/relationships/image" Target="../media/image440.png"/><Relationship Id="rId9" Type="http://schemas.openxmlformats.org/officeDocument/2006/relationships/image" Target="../media/image500.png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openxmlformats.org/officeDocument/2006/relationships/image" Target="../media/image66.png"/><Relationship Id="rId30" Type="http://schemas.openxmlformats.org/officeDocument/2006/relationships/slide" Target="slide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9" Type="http://schemas.openxmlformats.org/officeDocument/2006/relationships/image" Target="../media/image103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42" Type="http://schemas.openxmlformats.org/officeDocument/2006/relationships/image" Target="../media/image106.png"/><Relationship Id="rId47" Type="http://schemas.openxmlformats.org/officeDocument/2006/relationships/image" Target="../media/image11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1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37" Type="http://schemas.openxmlformats.org/officeDocument/2006/relationships/image" Target="../media/image101.png"/><Relationship Id="rId40" Type="http://schemas.openxmlformats.org/officeDocument/2006/relationships/image" Target="../media/image104.png"/><Relationship Id="rId45" Type="http://schemas.openxmlformats.org/officeDocument/2006/relationships/image" Target="../media/image109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0.png"/><Relationship Id="rId10" Type="http://schemas.openxmlformats.org/officeDocument/2006/relationships/image" Target="../media/image67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4" Type="http://schemas.openxmlformats.org/officeDocument/2006/relationships/image" Target="../media/image10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670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590.png"/><Relationship Id="rId43" Type="http://schemas.openxmlformats.org/officeDocument/2006/relationships/image" Target="../media/image107.png"/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102.png"/><Relationship Id="rId46" Type="http://schemas.openxmlformats.org/officeDocument/2006/relationships/image" Target="../media/image110.png"/><Relationship Id="rId20" Type="http://schemas.openxmlformats.org/officeDocument/2006/relationships/image" Target="../media/image85.png"/><Relationship Id="rId41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5" Type="http://schemas.openxmlformats.org/officeDocument/2006/relationships/slide" Target="slide36.xml"/><Relationship Id="rId4" Type="http://schemas.openxmlformats.org/officeDocument/2006/relationships/slide" Target="slide6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3.png"/><Relationship Id="rId21" Type="http://schemas.openxmlformats.org/officeDocument/2006/relationships/image" Target="../media/image76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6.png"/><Relationship Id="rId25" Type="http://schemas.openxmlformats.org/officeDocument/2006/relationships/image" Target="../media/image132.png"/><Relationship Id="rId2" Type="http://schemas.openxmlformats.org/officeDocument/2006/relationships/image" Target="../media/image112.png"/><Relationship Id="rId16" Type="http://schemas.openxmlformats.org/officeDocument/2006/relationships/image" Target="../media/image580.png"/><Relationship Id="rId20" Type="http://schemas.openxmlformats.org/officeDocument/2006/relationships/image" Target="../media/image129.png"/><Relationship Id="rId29" Type="http://schemas.openxmlformats.org/officeDocument/2006/relationships/slide" Target="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3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0.png"/><Relationship Id="rId28" Type="http://schemas.openxmlformats.org/officeDocument/2006/relationships/image" Target="../media/image104.png"/><Relationship Id="rId10" Type="http://schemas.openxmlformats.org/officeDocument/2006/relationships/image" Target="../media/image120.png"/><Relationship Id="rId19" Type="http://schemas.openxmlformats.org/officeDocument/2006/relationships/image" Target="../media/image128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2.xml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1.png"/><Relationship Id="rId3" Type="http://schemas.openxmlformats.org/officeDocument/2006/relationships/slide" Target="slide38.xml"/><Relationship Id="rId7" Type="http://schemas.openxmlformats.org/officeDocument/2006/relationships/image" Target="../media/image350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0.png"/><Relationship Id="rId5" Type="http://schemas.openxmlformats.org/officeDocument/2006/relationships/image" Target="../media/image1380.png"/><Relationship Id="rId10" Type="http://schemas.openxmlformats.org/officeDocument/2006/relationships/slide" Target="slide2.xml"/><Relationship Id="rId4" Type="http://schemas.openxmlformats.org/officeDocument/2006/relationships/image" Target="../media/image1370.png"/><Relationship Id="rId9" Type="http://schemas.openxmlformats.org/officeDocument/2006/relationships/image" Target="../media/image5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slide" Target="slide2.xml"/><Relationship Id="rId2" Type="http://schemas.openxmlformats.org/officeDocument/2006/relationships/image" Target="../media/image1430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slide" Target="slide2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slide" Target="slide74.xml"/><Relationship Id="rId18" Type="http://schemas.openxmlformats.org/officeDocument/2006/relationships/slide" Target="slide68.xml"/><Relationship Id="rId3" Type="http://schemas.openxmlformats.org/officeDocument/2006/relationships/slide" Target="slide21.xml"/><Relationship Id="rId7" Type="http://schemas.openxmlformats.org/officeDocument/2006/relationships/slide" Target="slide66.xml"/><Relationship Id="rId12" Type="http://schemas.openxmlformats.org/officeDocument/2006/relationships/slide" Target="slide81.xml"/><Relationship Id="rId17" Type="http://schemas.openxmlformats.org/officeDocument/2006/relationships/slide" Target="slide52.xml"/><Relationship Id="rId2" Type="http://schemas.openxmlformats.org/officeDocument/2006/relationships/image" Target="../media/image8.png"/><Relationship Id="rId16" Type="http://schemas.openxmlformats.org/officeDocument/2006/relationships/slide" Target="slide5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82.xml"/><Relationship Id="rId11" Type="http://schemas.openxmlformats.org/officeDocument/2006/relationships/slide" Target="slide75.xml"/><Relationship Id="rId5" Type="http://schemas.openxmlformats.org/officeDocument/2006/relationships/slide" Target="slide50.xml"/><Relationship Id="rId15" Type="http://schemas.openxmlformats.org/officeDocument/2006/relationships/slide" Target="slide72.xml"/><Relationship Id="rId10" Type="http://schemas.openxmlformats.org/officeDocument/2006/relationships/slide" Target="slide76.xml"/><Relationship Id="rId19" Type="http://schemas.openxmlformats.org/officeDocument/2006/relationships/slide" Target="slide2.xml"/><Relationship Id="rId4" Type="http://schemas.openxmlformats.org/officeDocument/2006/relationships/slide" Target="slide37.xml"/><Relationship Id="rId9" Type="http://schemas.openxmlformats.org/officeDocument/2006/relationships/slide" Target="slide80.xml"/><Relationship Id="rId14" Type="http://schemas.openxmlformats.org/officeDocument/2006/relationships/slide" Target="slide6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slide" Target="slide2.xml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5" Type="http://schemas.openxmlformats.org/officeDocument/2006/relationships/image" Target="../media/image1690.png"/><Relationship Id="rId4" Type="http://schemas.openxmlformats.org/officeDocument/2006/relationships/image" Target="../media/image168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7.png"/><Relationship Id="rId11" Type="http://schemas.openxmlformats.org/officeDocument/2006/relationships/slide" Target="slide2.xml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1.png"/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1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2.xml"/><Relationship Id="rId4" Type="http://schemas.openxmlformats.org/officeDocument/2006/relationships/image" Target="../media/image14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5" Type="http://schemas.openxmlformats.org/officeDocument/2006/relationships/slide" Target="slide9.xml"/><Relationship Id="rId4" Type="http://schemas.openxmlformats.org/officeDocument/2006/relationships/slide" Target="slide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slide" Target="slide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2.xml"/><Relationship Id="rId6" Type="http://schemas.openxmlformats.org/officeDocument/2006/relationships/slide" Target="slide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86.png"/><Relationship Id="rId7" Type="http://schemas.openxmlformats.org/officeDocument/2006/relationships/image" Target="../media/image208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1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slide" Target="slide2.xml"/><Relationship Id="rId2" Type="http://schemas.openxmlformats.org/officeDocument/2006/relationships/slide" Target="slide8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2.xml"/><Relationship Id="rId4" Type="http://schemas.openxmlformats.org/officeDocument/2006/relationships/image" Target="../media/image21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9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9" Type="http://schemas.openxmlformats.org/officeDocument/2006/relationships/slide" Target="slide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hyperlink" Target="http://thermopedia.com/content/553/" TargetMode="External"/><Relationship Id="rId7" Type="http://schemas.openxmlformats.org/officeDocument/2006/relationships/image" Target="../media/image150.emf"/><Relationship Id="rId2" Type="http://schemas.openxmlformats.org/officeDocument/2006/relationships/hyperlink" Target="https://www.engineeringtoolbox.com/dry-air-properties-d_973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9.emf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elica.org/licenses/ModelicaLicense2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hyperlink" Target="https://github.com/modelica/ModelicaStandardLibrary/blob/master/LICENS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DB262E-7C33-8544-BC23-E0238A4BD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863" y="1122363"/>
            <a:ext cx="8391378" cy="2387600"/>
          </a:xfrm>
        </p:spPr>
        <p:txBody>
          <a:bodyPr>
            <a:noAutofit/>
          </a:bodyPr>
          <a:lstStyle/>
          <a:p>
            <a:r>
              <a:rPr kumimoji="1" lang="en-US" altLang="ja-JP" sz="2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 Standard Library (MSL) </a:t>
            </a:r>
            <a:r>
              <a:rPr kumimoji="1" lang="ja-JP" altLang="en-US" sz="2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 </a:t>
            </a:r>
            <a:r>
              <a:rPr kumimoji="1" lang="en-US" altLang="ja-JP" sz="2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SigleGasNasa</a:t>
            </a:r>
            <a:br>
              <a:rPr kumimoji="1" lang="en-US" altLang="ja-JP" sz="2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</a:br>
            <a:r>
              <a:rPr kumimoji="1" lang="ja-JP" altLang="en-US" sz="2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純物質理想気体</a:t>
            </a:r>
            <a:r>
              <a:rPr lang="ja-JP" altLang="en-US" sz="2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のモデリングについて</a:t>
            </a:r>
            <a:br>
              <a:rPr lang="en-US" altLang="ja-JP" sz="2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</a:br>
            <a:br>
              <a:rPr lang="en-US" altLang="ja-JP" sz="2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</a:br>
            <a:r>
              <a:rPr lang="en-US" altLang="ja-JP" sz="2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An Introduction of </a:t>
            </a:r>
            <a:r>
              <a:rPr lang="en-US" altLang="ja-JP" sz="2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Modelica.Media.IdealGases.Common.SingleGasNasa</a:t>
            </a:r>
            <a:endParaRPr kumimoji="1" lang="ja-JP" altLang="en-US" sz="2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5EFB5E10-E16D-1E48-8BEA-1FF500271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909675"/>
            <a:ext cx="7315200" cy="815850"/>
          </a:xfrm>
        </p:spPr>
        <p:txBody>
          <a:bodyPr>
            <a:normAutofit/>
          </a:bodyPr>
          <a:lstStyle/>
          <a:p>
            <a:r>
              <a:rPr lang="en-US" altLang="ja-JP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2018/09/29  </a:t>
            </a:r>
            <a:r>
              <a:rPr lang="ja-JP" altLang="en-US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第４回</a:t>
            </a:r>
            <a:r>
              <a:rPr lang="en-US" altLang="ja-JP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Modelica </a:t>
            </a:r>
            <a:r>
              <a:rPr lang="ja-JP" altLang="en-US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ライブラリ勉強会</a:t>
            </a:r>
            <a:endParaRPr lang="en-US" altLang="ja-JP" sz="20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finback</a:t>
            </a:r>
            <a:endParaRPr lang="ja-JP" altLang="en-US" sz="20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endParaRPr kumimoji="1" lang="ja-JP" altLang="en-US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DB60922-C42C-5B47-8E5E-4022FC33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1</a:t>
            </a:fld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FC8AE4-13C2-4930-9F99-3E771707B4E2}"/>
              </a:ext>
            </a:extLst>
          </p:cNvPr>
          <p:cNvSpPr txBox="1"/>
          <p:nvPr/>
        </p:nvSpPr>
        <p:spPr>
          <a:xfrm>
            <a:off x="6126050" y="46250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2018/10/07 </a:t>
            </a:r>
            <a:r>
              <a:rPr lang="ja-JP" altLang="en-US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加筆修正</a:t>
            </a:r>
            <a:endParaRPr lang="en-US" altLang="ja-JP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kumimoji="1"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2018/11/19 </a:t>
            </a:r>
            <a:r>
              <a:rPr kumimoji="1" lang="ja-JP" altLang="en-US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加筆修正</a:t>
            </a:r>
            <a:endParaRPr kumimoji="1"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259FF2A-AAFE-D44F-AF82-D3EBEECA505E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91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B4C2CC6-D867-1F47-BCEC-66125E72E5E4}"/>
              </a:ext>
            </a:extLst>
          </p:cNvPr>
          <p:cNvSpPr/>
          <p:nvPr/>
        </p:nvSpPr>
        <p:spPr>
          <a:xfrm>
            <a:off x="614098" y="2448656"/>
            <a:ext cx="4219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で宣言されるタイプ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F9EF808-0331-9649-8557-ABCBCCD51B81}"/>
              </a:ext>
            </a:extLst>
          </p:cNvPr>
          <p:cNvSpPr/>
          <p:nvPr/>
        </p:nvSpPr>
        <p:spPr>
          <a:xfrm>
            <a:off x="614098" y="1252638"/>
            <a:ext cx="8148240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PartialMedium</a:t>
            </a:r>
            <a:endParaRPr lang="en" altLang="ja-JP" sz="16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"Partial medium properties (base package of all media packages)”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b="1" dirty="0" err="1">
                <a:solidFill>
                  <a:schemeClr val="accent1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Modelica.Media.Interfaces.Types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Modelica.Icons.MaterialPropertiesPackage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EBFB24F-B9F8-AA4F-9FF0-48C0EE1E0BC7}"/>
              </a:ext>
            </a:extLst>
          </p:cNvPr>
          <p:cNvSpPr txBox="1"/>
          <p:nvPr/>
        </p:nvSpPr>
        <p:spPr>
          <a:xfrm>
            <a:off x="6088565" y="18506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継承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B2EFC49-98FD-584C-B9A5-CDD61EAB7F7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081031" y="1906805"/>
            <a:ext cx="1007534" cy="128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37BCEAA-22FF-0044-8BB2-3D70873A00A1}"/>
              </a:ext>
            </a:extLst>
          </p:cNvPr>
          <p:cNvSpPr/>
          <p:nvPr/>
        </p:nvSpPr>
        <p:spPr>
          <a:xfrm>
            <a:off x="614098" y="883306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PartailMedium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の継承部分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(extends)</a:t>
            </a: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0CF338-91F5-5041-8916-03CD1F702E6C}"/>
              </a:ext>
            </a:extLst>
          </p:cNvPr>
          <p:cNvSpPr txBox="1"/>
          <p:nvPr/>
        </p:nvSpPr>
        <p:spPr>
          <a:xfrm>
            <a:off x="536152" y="175420"/>
            <a:ext cx="795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.Media.Interfaces.Types</a:t>
            </a:r>
            <a:r>
              <a:rPr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は全ての</a:t>
            </a:r>
            <a:r>
              <a:rPr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Medium </a:t>
            </a:r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パッケージで</a:t>
            </a:r>
            <a:endParaRPr lang="en-US" altLang="ja-JP" sz="20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継承され、</a:t>
            </a:r>
            <a:r>
              <a:rPr kumimoji="1"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継承先で一部修正される。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70491C-3D52-4542-9B7C-8C4641C0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3B7E274-FDB5-6745-B53E-7BCBB5D0DFEC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DE04FA0-4F5D-9B4F-92EC-A26CF6C4A535}"/>
              </a:ext>
            </a:extLst>
          </p:cNvPr>
          <p:cNvSpPr/>
          <p:nvPr/>
        </p:nvSpPr>
        <p:spPr>
          <a:xfrm>
            <a:off x="614098" y="2817988"/>
            <a:ext cx="8148240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type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MassFlowRate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SI.MassFlowRate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(</a:t>
            </a:r>
          </a:p>
          <a:p>
            <a:r>
              <a:rPr lang="ja-JP" altLang="en-US" sz="160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　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quantity=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</a:t>
            </a:r>
            <a:r>
              <a:rPr lang="en" altLang="ja-JP" sz="16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MassFlowRate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mediumName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min=-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1.0e5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ja-JP" altLang="en-US" sz="160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　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max=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e5)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"Type for mass flow rate with medium specific attributes"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739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0CFB0-1D7C-514A-BB2C-6743FACA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2000" b="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lang="en-US" altLang="ja-JP" sz="2000" b="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lang="ja-JP" altLang="en-US" sz="2000" b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の継承部分</a:t>
            </a:r>
            <a:r>
              <a:rPr lang="en-US" altLang="ja-JP" sz="2000" b="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(extends)</a:t>
            </a:r>
            <a:r>
              <a:rPr lang="ja-JP" altLang="en-US" sz="2000" b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の抜粋</a:t>
            </a:r>
            <a:b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</a:b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C180238-242C-DE4D-9607-33A85DF8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47E0DD1-ABB0-FD48-B4B6-3F486DF58B14}"/>
              </a:ext>
            </a:extLst>
          </p:cNvPr>
          <p:cNvSpPr/>
          <p:nvPr/>
        </p:nvSpPr>
        <p:spPr>
          <a:xfrm>
            <a:off x="630001" y="864000"/>
            <a:ext cx="8148240" cy="35548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SingleGasNasa</a:t>
            </a:r>
            <a:endParaRPr lang="en" altLang="ja-JP" sz="16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"Medium model of an ideal gas based on NASA source"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Interfaces.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PartialPureSubstance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…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final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record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b="1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600" b="1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</a:t>
            </a:r>
          </a:p>
          <a:p>
            <a:pPr>
              <a:lnSpc>
                <a:spcPts val="1820"/>
              </a:lnSpc>
            </a:pPr>
            <a:r>
              <a:rPr lang="en" altLang="ja-JP" sz="1600" b="1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600" b="1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Modelica.Media.Interfaces.Types.IdealGas.FluidConstants</a:t>
            </a:r>
            <a:r>
              <a:rPr lang="en" altLang="ja-JP" sz="1600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… 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600" b="1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Temperature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(min=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200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max=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6000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start=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500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nominal=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500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600" b="1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SpecificEnthalpy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(start=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if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Functions.referenceChoice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==ReferenceEnthalpy.ZeroAt0K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data.H0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else if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Functions.referenceChoice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==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ReferenceEnthalpy.UserDefined</a:t>
            </a:r>
            <a:r>
              <a:rPr lang="ja-JP" altLang="en-US" sz="160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　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ja-JP" altLang="en-US" sz="160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　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Functions.h_offset</a:t>
            </a:r>
            <a:endParaRPr lang="en" altLang="ja-JP" sz="16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else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nominal=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1.0e5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600" b="1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Density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(start=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nominal=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pPr>
              <a:lnSpc>
                <a:spcPts val="18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600" b="1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AbsolutePressure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(start=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10e5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nominal=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10e5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A0DC3A-49D2-8D43-8FD9-49CD761B6516}"/>
              </a:ext>
            </a:extLst>
          </p:cNvPr>
          <p:cNvSpPr txBox="1"/>
          <p:nvPr/>
        </p:nvSpPr>
        <p:spPr>
          <a:xfrm>
            <a:off x="5308601" y="1374297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FluidConstants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レコードの宣言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121BFF27-5F58-6647-AA8F-FCD9A84F98D8}"/>
              </a:ext>
            </a:extLst>
          </p:cNvPr>
          <p:cNvCxnSpPr/>
          <p:nvPr/>
        </p:nvCxnSpPr>
        <p:spPr>
          <a:xfrm flipH="1">
            <a:off x="4885267" y="1519114"/>
            <a:ext cx="423334" cy="27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1CE8AE5-3D43-2E41-93B4-FFF129B56F4E}"/>
              </a:ext>
            </a:extLst>
          </p:cNvPr>
          <p:cNvSpPr txBox="1"/>
          <p:nvPr/>
        </p:nvSpPr>
        <p:spPr>
          <a:xfrm>
            <a:off x="7289913" y="23962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タイプの修正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9B12207-45D2-C448-9817-343C303D4B9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894597" y="2580884"/>
            <a:ext cx="395316" cy="9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5754DC18-7964-BF48-94C6-2E488D19099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750799" y="2580884"/>
            <a:ext cx="539114" cy="310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37689E4-27DD-D44E-B6E8-6A7A7DB28C3E}"/>
              </a:ext>
            </a:extLst>
          </p:cNvPr>
          <p:cNvCxnSpPr>
            <a:stCxn id="8" idx="1"/>
          </p:cNvCxnSpPr>
          <p:nvPr/>
        </p:nvCxnSpPr>
        <p:spPr>
          <a:xfrm flipH="1">
            <a:off x="6104468" y="2580884"/>
            <a:ext cx="1185445" cy="125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EB8A7B97-E6DD-6349-BFBD-768D999FF3EF}"/>
              </a:ext>
            </a:extLst>
          </p:cNvPr>
          <p:cNvCxnSpPr>
            <a:stCxn id="8" idx="1"/>
          </p:cNvCxnSpPr>
          <p:nvPr/>
        </p:nvCxnSpPr>
        <p:spPr>
          <a:xfrm flipH="1">
            <a:off x="6104468" y="2580884"/>
            <a:ext cx="1185445" cy="162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275CE558-638E-9341-86AB-ECA291DB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002" y="0"/>
            <a:ext cx="9144000" cy="6858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98A3AC-64C6-6848-BD03-DBA14D69E2E9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268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5ADDFD-431B-E24E-9099-AD3CFBF15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762"/>
            <a:ext cx="7883999" cy="426335"/>
          </a:xfrm>
        </p:spPr>
        <p:txBody>
          <a:bodyPr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II.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FluidConstants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レコード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422CB5-508D-AD49-A117-ABFF3CE250AE}"/>
              </a:ext>
            </a:extLst>
          </p:cNvPr>
          <p:cNvSpPr txBox="1"/>
          <p:nvPr/>
        </p:nvSpPr>
        <p:spPr>
          <a:xfrm>
            <a:off x="5724899" y="638765"/>
            <a:ext cx="323999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で使う</a:t>
            </a:r>
            <a:endParaRPr kumimoji="1" lang="en-US" altLang="ja-JP" b="1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IUPAC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命名法に基づく名前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CAS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登録番号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化学式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構造式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モル質量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E179D11-6779-F942-B1BF-242193B4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5" y="1300355"/>
            <a:ext cx="5136336" cy="189339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EC6067-F32E-5C44-94EE-62851123D26B}"/>
              </a:ext>
            </a:extLst>
          </p:cNvPr>
          <p:cNvSpPr txBox="1"/>
          <p:nvPr/>
        </p:nvSpPr>
        <p:spPr>
          <a:xfrm>
            <a:off x="5998779" y="2487902"/>
            <a:ext cx="295465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で使う</a:t>
            </a:r>
            <a:endParaRPr kumimoji="1" lang="en-US" altLang="ja-JP" b="1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粘性率の計算で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使用するデータなどを含む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CA450F0-309D-AC41-A032-D5DED829D7F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263763" y="1515928"/>
            <a:ext cx="461136" cy="11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28EE12F-895A-C84C-9795-47C31436DF04}"/>
              </a:ext>
            </a:extLst>
          </p:cNvPr>
          <p:cNvCxnSpPr>
            <a:cxnSpLocks/>
          </p:cNvCxnSpPr>
          <p:nvPr/>
        </p:nvCxnSpPr>
        <p:spPr>
          <a:xfrm flipH="1" flipV="1">
            <a:off x="5600702" y="2810644"/>
            <a:ext cx="398077" cy="13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F0702BAA-168D-8645-8AEA-E4C1AF986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161725"/>
              </p:ext>
            </p:extLst>
          </p:nvPr>
        </p:nvGraphicFramePr>
        <p:xfrm>
          <a:off x="691547" y="4763010"/>
          <a:ext cx="7883999" cy="1408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2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5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526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b="1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定数名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b="1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b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デフォルト値</a:t>
                      </a:r>
                      <a:endParaRPr kumimoji="1" lang="ja-JP" altLang="en-US" sz="1100" b="1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iupacName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1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IUPAC</a:t>
                      </a: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命名法に基づく物質名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casRegistryNumber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CAS</a:t>
                      </a: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登録番号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chemicalFormula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1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化学式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structureFormula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構造式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molarMass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MolarMass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1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モル質量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C7ADD83-A91A-2A41-BB89-9FCCE5C2FACD}"/>
              </a:ext>
            </a:extLst>
          </p:cNvPr>
          <p:cNvSpPr/>
          <p:nvPr/>
        </p:nvSpPr>
        <p:spPr>
          <a:xfrm>
            <a:off x="630000" y="4315378"/>
            <a:ext cx="8086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Modelica.Media.Interfaces.Types.Basic.FluidConstan</a:t>
            </a:r>
            <a:r>
              <a:rPr lang="en-US" altLang="ja-JP" sz="2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ts</a:t>
            </a:r>
            <a:endParaRPr lang="ja-JP" altLang="en-US" sz="240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5C3FCE4-CD50-4347-B425-552065FE19EB}"/>
              </a:ext>
            </a:extLst>
          </p:cNvPr>
          <p:cNvSpPr/>
          <p:nvPr/>
        </p:nvSpPr>
        <p:spPr>
          <a:xfrm>
            <a:off x="630000" y="3577592"/>
            <a:ext cx="788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Media.IdealGases.Common.FluidData.CH4</a:t>
            </a:r>
            <a:r>
              <a:rPr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では</a:t>
            </a:r>
            <a:r>
              <a:rPr lang="ja-JP" altLang="en-US" sz="1600" b="1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緑字部分</a:t>
            </a:r>
            <a:r>
              <a:rPr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のみが設定され、他はデフォルト値を使用する。</a:t>
            </a: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ではすべての情報は必要としていない。</a:t>
            </a:r>
            <a:endParaRPr lang="ja-JP" altLang="en-US" sz="16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4DA0FE6-42E3-B64A-878B-143F4D95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76CB794-A352-CD43-969B-BB6FE5DDE725}"/>
              </a:ext>
            </a:extLst>
          </p:cNvPr>
          <p:cNvSpPr txBox="1"/>
          <p:nvPr/>
        </p:nvSpPr>
        <p:spPr>
          <a:xfrm>
            <a:off x="2433915" y="21200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継承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7F11AE-171E-D546-B572-4042568A2BB4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964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43821A-F6A1-404A-8B44-056947E5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7884000" cy="370679"/>
          </a:xfrm>
        </p:spPr>
        <p:txBody>
          <a:bodyPr>
            <a:spAutoFit/>
          </a:bodyPr>
          <a:lstStyle/>
          <a:p>
            <a:r>
              <a:rPr lang="en" altLang="ja-JP" sz="2000" b="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Modelica.Media.Interfaces.Types.IdealGas.FluidConstants</a:t>
            </a:r>
            <a:endParaRPr kumimoji="1" lang="ja-JP" altLang="en-US" sz="2000" b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EE0EE48B-43B6-1D46-8A33-ED98B7645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255416"/>
              </p:ext>
            </p:extLst>
          </p:nvPr>
        </p:nvGraphicFramePr>
        <p:xfrm>
          <a:off x="630001" y="730680"/>
          <a:ext cx="8048916" cy="5163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9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0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526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定数名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デフォルト値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criticalTemperature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Temperature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1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Critical temperature</a:t>
                      </a: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（臨界温度）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criticalPressure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AbsolutePressure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Critical pressure</a:t>
                      </a: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（臨界圧力）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criticalMolarVolume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MolarVolume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1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Critical molar volume</a:t>
                      </a: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（臨界体積）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acentricFactor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Real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Pitzer acentric factor</a:t>
                      </a: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（偏心因子）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meltingPoint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Temperature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1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Melting Point at 101325 Pa</a:t>
                      </a: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（融点）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normalBoilingPoint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Temperature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1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Normal boiling point (at 101325 Pa) </a:t>
                      </a: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（沸点）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984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dipoleMoment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DipoeMoment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Dipole moment</a:t>
                      </a:r>
                      <a:r>
                        <a:rPr kumimoji="1" lang="ja-JP" altLang="en-US" sz="1100" b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（双極子モーメント）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185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hasIdealGasHeatCapacity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12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hasCriticalData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535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hasDipoleMoment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45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hasFundamentalEquation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590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hasLiquidHeatCapacity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9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hasSolidHeatCapacity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68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hasAccurateViscosityData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72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hasAccurateConductivityData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24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hasVapourPressureCurve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806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hasAcentricFactor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20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HCRIT0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SpecificEnthalpy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0.0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Critical specific enthalpy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394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SCRIT0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SpecificEntropy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0.0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Critical specific entropy 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081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deltah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SpecificEnthalpy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0.0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170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deltas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SpecificEntropy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0.0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938214"/>
                  </a:ext>
                </a:extLst>
              </a:tr>
            </a:tbl>
          </a:graphicData>
        </a:graphic>
      </p:graphicFrame>
      <p:sp>
        <p:nvSpPr>
          <p:cNvPr id="3" name="右中かっこ 2">
            <a:extLst>
              <a:ext uri="{FF2B5EF4-FFF2-40B4-BE49-F238E27FC236}">
                <a16:creationId xmlns:a16="http://schemas.microsoft.com/office/drawing/2014/main" id="{DD33DE0A-38BE-854B-926B-F67569F144DA}"/>
              </a:ext>
            </a:extLst>
          </p:cNvPr>
          <p:cNvSpPr/>
          <p:nvPr/>
        </p:nvSpPr>
        <p:spPr>
          <a:xfrm>
            <a:off x="5569373" y="2643010"/>
            <a:ext cx="314960" cy="222673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A01214-ACD8-914B-8626-2989024FDD9F}"/>
              </a:ext>
            </a:extLst>
          </p:cNvPr>
          <p:cNvSpPr txBox="1"/>
          <p:nvPr/>
        </p:nvSpPr>
        <p:spPr>
          <a:xfrm>
            <a:off x="5960534" y="3571711"/>
            <a:ext cx="226215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データの有無を表す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パラメータ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C9A26C-3F21-3B47-8D91-D983D17E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3FD9AC-B3BB-7A4C-9FE6-FB2DE9B7CDD3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24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E68F27D-CDB1-BC44-95DB-166EFFEA831A}"/>
              </a:ext>
            </a:extLst>
          </p:cNvPr>
          <p:cNvSpPr/>
          <p:nvPr/>
        </p:nvSpPr>
        <p:spPr>
          <a:xfrm>
            <a:off x="629345" y="1325665"/>
            <a:ext cx="7883999" cy="379847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constant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Modelica.Media.Interfaces.Types.IdealGas.FluidConstants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CH4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chemicalFormula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"CH4"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iupacName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      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"unknown"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structureFormula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"unknown"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casRegistryNumber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"74-82-8"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meltingPoint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    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90.69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normalBoilingPoint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111.66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criticalTemperature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190.56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criticalPressure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45.99e5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criticalMolarVolume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98.60e-6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acentricFactor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   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0.011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dipoleMoment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     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molarMass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       SingleGasesData.CH4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MM,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hasDipoleMoment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hasIdealGasHeatCapacity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hasCriticalData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hasAcentricFactor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6D2C6489-BF41-8044-ACF9-86B4ED45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>
            <a:normAutofit/>
          </a:bodyPr>
          <a:lstStyle/>
          <a:p>
            <a:r>
              <a:rPr kumimoji="1" lang="en-US" altLang="ja-JP" dirty="0" err="1">
                <a:solidFill>
                  <a:schemeClr val="accent2"/>
                </a:solidFill>
              </a:rPr>
              <a:t>FluidConstants</a:t>
            </a:r>
            <a:r>
              <a:rPr kumimoji="1" lang="en-US" altLang="ja-JP" dirty="0">
                <a:solidFill>
                  <a:schemeClr val="accent2"/>
                </a:solidFill>
              </a:rPr>
              <a:t> </a:t>
            </a:r>
            <a:r>
              <a:rPr kumimoji="1" lang="ja-JP" altLang="en-US">
                <a:solidFill>
                  <a:schemeClr val="accent2"/>
                </a:solidFill>
              </a:rPr>
              <a:t>型のデータ</a:t>
            </a:r>
            <a:r>
              <a:rPr lang="ja-JP" altLang="en-US">
                <a:solidFill>
                  <a:schemeClr val="accent2"/>
                </a:solidFill>
              </a:rPr>
              <a:t>の例</a:t>
            </a:r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3DFCEC-7F28-2041-A3EC-7BC3FA0BABC4}"/>
              </a:ext>
            </a:extLst>
          </p:cNvPr>
          <p:cNvSpPr txBox="1"/>
          <p:nvPr/>
        </p:nvSpPr>
        <p:spPr>
          <a:xfrm>
            <a:off x="735794" y="5278581"/>
            <a:ext cx="5275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Modelica.Media.IdealGases.Common.FluidData</a:t>
            </a:r>
            <a:r>
              <a:rPr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には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37 </a:t>
            </a:r>
            <a:r>
              <a:rPr lang="ja-JP" altLang="en-US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個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の気体の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FluidConstants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型定数が含まれている。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EA20CE-305C-0446-B0F7-1186A73867DD}"/>
              </a:ext>
            </a:extLst>
          </p:cNvPr>
          <p:cNvSpPr/>
          <p:nvPr/>
        </p:nvSpPr>
        <p:spPr>
          <a:xfrm>
            <a:off x="638975" y="864000"/>
            <a:ext cx="7908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Modelica.Media.IdealGases.Common.FluidData.CH4</a:t>
            </a:r>
            <a:endParaRPr lang="ja-JP" altLang="en-US" sz="24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880663-EC53-6E49-BFAD-F6A7522D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C6DF84-32BE-E447-8336-9E307E00522B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4A15BC5-EC44-DC46-BA1B-F269CFC0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99" y="4374895"/>
            <a:ext cx="1485439" cy="2113669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B9857538-64BB-6E4B-BFC8-7B0397C1FBF5}"/>
              </a:ext>
            </a:extLst>
          </p:cNvPr>
          <p:cNvCxnSpPr>
            <a:stCxn id="3" idx="3"/>
          </p:cNvCxnSpPr>
          <p:nvPr/>
        </p:nvCxnSpPr>
        <p:spPr>
          <a:xfrm>
            <a:off x="6011743" y="5740246"/>
            <a:ext cx="539664" cy="47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3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71563"/>
              </p:ext>
            </p:extLst>
          </p:nvPr>
        </p:nvGraphicFramePr>
        <p:xfrm>
          <a:off x="403213" y="1463185"/>
          <a:ext cx="8454734" cy="497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定数名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デフォルト値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mediumName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”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unusablePartialMedium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”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物質名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4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ThermoStates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IndependentVariables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T,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pT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</a:t>
                      </a:r>
                      <a:r>
                        <a:rPr kumimoji="1" lang="en-US" altLang="ja-JP" sz="1100" baseline="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</a:t>
                      </a:r>
                      <a:r>
                        <a:rPr kumimoji="1" lang="en-US" altLang="ja-JP" sz="1100" baseline="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ph</a:t>
                      </a:r>
                      <a:r>
                        <a:rPr kumimoji="1" lang="en-US" altLang="ja-JP" sz="1100" baseline="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baseline="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phX</a:t>
                      </a:r>
                      <a:r>
                        <a:rPr kumimoji="1" lang="en-US" altLang="ja-JP" sz="1100" baseline="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baseline="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pTX</a:t>
                      </a:r>
                      <a:r>
                        <a:rPr kumimoji="1" lang="en-US" altLang="ja-JP" sz="1100" baseline="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baseline="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dTX</a:t>
                      </a:r>
                      <a:r>
                        <a:rPr kumimoji="1" lang="ja-JP" altLang="en-US" sz="1100" baseline="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のいずれか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singleState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true</a:t>
                      </a: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なら物性値が圧力に依存しない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441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substanceNames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[:]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{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mediumName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}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成分名の配列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reducedX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true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true</a:t>
                      </a: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なら質量分率の和が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583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fixedX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true</a:t>
                      </a: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なら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X=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reference_X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424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nS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Integer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size(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substanceNames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1)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混合物の成分数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871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Integer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nS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質量分率の要素数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6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nXi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Integer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if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fixedX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then 0</a:t>
                      </a:r>
                    </a:p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else if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reducedX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nS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-1 else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nS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独立な質量分率の要素数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2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extraPropertiesNames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[:]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fill(“”,0)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付加的物質名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(</a:t>
                      </a: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微小物質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)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nC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Integer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size(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extraPropertiesNames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1)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付加的物質の成分数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114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C_nominal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nC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]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Real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1.0e-6*ones(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nC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)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付加的物質の</a:t>
                      </a:r>
                      <a:r>
                        <a:rPr kumimoji="1" lang="ja-JP" altLang="en-US" sz="10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濃度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62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reference_p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AbsolutePressure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101325 [Pa]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圧力の参照値（基準値）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reference_T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Temperature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298.15</a:t>
                      </a:r>
                      <a:r>
                        <a:rPr kumimoji="1" lang="en-US" altLang="ja-JP" sz="1100" baseline="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[K]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温度</a:t>
                      </a:r>
                      <a:r>
                        <a:rPr kumimoji="1" lang="ja-JP" altLang="en-US" sz="11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の参照値（基準値）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]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MassFraction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fill(1/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)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質量分率の参照値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p_defalut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AbsolutePressure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101325 [Pa]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圧力のデフォルト値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T_default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Temperature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Conversions.from_degC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(20)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温度のデフォルト値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h_default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SpecificEnthalpy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specifixEnthalpy_pTX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(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p_default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T_default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X_default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)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比エンタルピのデフォルト値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X_default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]</a:t>
                      </a:r>
                      <a:endParaRPr kumimoji="1" lang="ja-JP" altLang="en-US" sz="1100" b="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MassFraction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reference_X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質量分率のデフォルト値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153666"/>
                  </a:ext>
                </a:extLst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403213" y="1076554"/>
            <a:ext cx="31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A. </a:t>
            </a: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PartialMedium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の定数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b="1">
                <a:latin typeface="MigMix 1P" charset="-128"/>
                <a:ea typeface="MigMix 1P" charset="-128"/>
                <a:cs typeface="MigMix 1P" charset="-128"/>
              </a:rPr>
              <a:t>　</a:t>
            </a:r>
            <a:endParaRPr kumimoji="1" lang="ja-JP" altLang="en-US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4FDB448-49DE-0C43-8C09-07631BA3F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0000"/>
            <a:ext cx="7730228" cy="758734"/>
          </a:xfrm>
        </p:spPr>
        <p:txBody>
          <a:bodyPr wrap="square">
            <a:spAutoFit/>
          </a:bodyPr>
          <a:lstStyle/>
          <a:p>
            <a:r>
              <a:rPr lang="en-US" altLang="ja-JP" dirty="0"/>
              <a:t>2. </a:t>
            </a:r>
            <a:r>
              <a:rPr lang="ja-JP" altLang="en-US"/>
              <a:t>定数</a:t>
            </a:r>
            <a:br>
              <a:rPr lang="en-US" altLang="ja-JP" dirty="0"/>
            </a:br>
            <a:r>
              <a:rPr lang="en-US" altLang="ja-JP" dirty="0"/>
              <a:t>I. </a:t>
            </a:r>
            <a:r>
              <a:rPr lang="ja-JP" altLang="en-US"/>
              <a:t>定数の継承と導入</a:t>
            </a:r>
            <a:endParaRPr kumimoji="1" lang="ja-JP" altLang="en-US" sz="200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C6DB16C-53D7-5E4F-BF20-1A697D6F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954D69-2F51-C545-A587-946E67D59573}"/>
              </a:ext>
            </a:extLst>
          </p:cNvPr>
          <p:cNvSpPr txBox="1"/>
          <p:nvPr/>
        </p:nvSpPr>
        <p:spPr>
          <a:xfrm>
            <a:off x="5871232" y="284984"/>
            <a:ext cx="29867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物質名と熱力学的変数</a:t>
            </a: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特性</a:t>
            </a:r>
            <a:endParaRPr kumimoji="1"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成分物質の情報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微小物質など付加的物質の情報</a:t>
            </a:r>
            <a:endParaRPr kumimoji="1"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reference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defau</a:t>
            </a: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lt state</a:t>
            </a:r>
            <a:endParaRPr kumimoji="1" lang="ja-JP" altLang="en-US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815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8F654A-4898-8A4A-B599-D6C0FA480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2000" b="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B. </a:t>
            </a:r>
            <a:r>
              <a:rPr lang="en-US" altLang="ja-JP" sz="2000" b="0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PartailPureSubstance</a:t>
            </a:r>
            <a:r>
              <a:rPr lang="en-US" altLang="ja-JP" sz="2000" b="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000" b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の継承部分</a:t>
            </a:r>
            <a:r>
              <a:rPr lang="en-US" altLang="ja-JP" sz="2000" b="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(extends)</a:t>
            </a:r>
            <a:endParaRPr kumimoji="1" lang="ja-JP" altLang="en-US" sz="2000" b="0">
              <a:solidFill>
                <a:srgbClr val="FF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DEC21AF-588A-4E4F-AC75-0D9913382608}"/>
              </a:ext>
            </a:extLst>
          </p:cNvPr>
          <p:cNvSpPr/>
          <p:nvPr/>
        </p:nvSpPr>
        <p:spPr>
          <a:xfrm>
            <a:off x="660831" y="864000"/>
            <a:ext cx="7853169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PartialPureSubstance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"Base class for pure substances of one chemical substance"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PartialMedium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final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reducedX</a:t>
            </a:r>
            <a:r>
              <a:rPr lang="en" altLang="ja-JP" sz="14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=true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final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fixedX</a:t>
            </a:r>
            <a:r>
              <a:rPr lang="en" altLang="ja-JP" sz="14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=true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…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PartialPureSubstande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F5AC348-15E6-5E4F-B508-C7FB412E4584}"/>
              </a:ext>
            </a:extLst>
          </p:cNvPr>
          <p:cNvSpPr txBox="1"/>
          <p:nvPr/>
        </p:nvSpPr>
        <p:spPr>
          <a:xfrm>
            <a:off x="4977800" y="1386997"/>
            <a:ext cx="183537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nXi</a:t>
            </a:r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0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となる。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1086AD0-A665-704D-8697-F9018BD95A03}"/>
              </a:ext>
            </a:extLst>
          </p:cNvPr>
          <p:cNvCxnSpPr/>
          <p:nvPr/>
        </p:nvCxnSpPr>
        <p:spPr>
          <a:xfrm flipH="1" flipV="1">
            <a:off x="4708085" y="1353344"/>
            <a:ext cx="269715" cy="218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8676290-071B-5747-B32E-6F512D751A80}"/>
              </a:ext>
            </a:extLst>
          </p:cNvPr>
          <p:cNvSpPr/>
          <p:nvPr/>
        </p:nvSpPr>
        <p:spPr>
          <a:xfrm>
            <a:off x="575623" y="2261051"/>
            <a:ext cx="788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</a:rPr>
              <a:t>C. </a:t>
            </a:r>
            <a:r>
              <a:rPr lang="en-US" altLang="ja-JP" sz="200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</a:rPr>
              <a:t>SingleGasNasa</a:t>
            </a:r>
            <a:r>
              <a:rPr lang="en-US" altLang="ja-JP" sz="20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</a:rPr>
              <a:t> </a:t>
            </a:r>
            <a:r>
              <a:rPr lang="ja-JP" altLang="en-US" sz="200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</a:rPr>
              <a:t>の継承部分</a:t>
            </a:r>
            <a:r>
              <a:rPr lang="en-US" altLang="ja-JP" sz="20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</a:rPr>
              <a:t>(extends) + </a:t>
            </a:r>
            <a:r>
              <a:rPr lang="ja-JP" altLang="en-US" sz="200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</a:rPr>
              <a:t>新しい定数</a:t>
            </a:r>
            <a:endParaRPr lang="ja-JP" altLang="en-US" sz="2000">
              <a:solidFill>
                <a:schemeClr val="accent2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C620453-4B44-2240-B3B8-5251D79A5BC3}"/>
              </a:ext>
            </a:extLst>
          </p:cNvPr>
          <p:cNvSpPr/>
          <p:nvPr/>
        </p:nvSpPr>
        <p:spPr>
          <a:xfrm>
            <a:off x="630000" y="2661161"/>
            <a:ext cx="7883999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SingleGasNasa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"Medium model of an ideal gas based on NASA source"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Interfaces.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PartialPureSubstance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400" b="1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ThermoStates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Modelica.Media.Interfaces.Choices.IndependentVariables.</a:t>
            </a:r>
            <a:r>
              <a:rPr lang="en" altLang="ja-JP" sz="1400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pT</a:t>
            </a:r>
            <a:r>
              <a:rPr lang="en" altLang="ja-JP" sz="1400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…</a:t>
            </a:r>
          </a:p>
          <a:p>
            <a:r>
              <a:rPr lang="en" altLang="ja-JP" sz="1400" b="1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400" b="1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mediumName</a:t>
            </a:r>
            <a:r>
              <a:rPr lang="en" altLang="ja-JP" sz="1400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data.name</a:t>
            </a:r>
            <a:r>
              <a:rPr lang="en" altLang="ja-JP" sz="1400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400" b="1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substanceNames</a:t>
            </a:r>
            <a:r>
              <a:rPr lang="en" altLang="ja-JP" sz="1400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={</a:t>
            </a:r>
            <a:r>
              <a:rPr lang="en" altLang="ja-JP" sz="1400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data.name</a:t>
            </a:r>
            <a:r>
              <a:rPr lang="en" altLang="ja-JP" sz="1400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400" b="1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singleState</a:t>
            </a:r>
            <a:r>
              <a:rPr lang="en" altLang="ja-JP" sz="1400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=false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… 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…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constant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IdealGases.Common.DataRecord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"Data record of ideal gas substance"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constant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nS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 </a:t>
            </a:r>
            <a:r>
              <a:rPr lang="en" altLang="ja-JP" sz="1400" b="1" dirty="0" err="1">
                <a:solidFill>
                  <a:schemeClr val="accent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"Constant data for the fluid"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…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SingleGasNasa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E9746E-973E-3B4E-B5A4-6C595A855B63}"/>
              </a:ext>
            </a:extLst>
          </p:cNvPr>
          <p:cNvSpPr txBox="1"/>
          <p:nvPr/>
        </p:nvSpPr>
        <p:spPr>
          <a:xfrm>
            <a:off x="4430650" y="3774793"/>
            <a:ext cx="408334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substanceNames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の要素数が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1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なので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nS</a:t>
            </a:r>
            <a:r>
              <a:rPr lang="en-US" altLang="ja-JP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</a:t>
            </a:r>
            <a:r>
              <a:rPr lang="en-US" altLang="ja-JP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nX</a:t>
            </a:r>
            <a:r>
              <a:rPr lang="en-US" altLang="ja-JP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1 , </a:t>
            </a:r>
            <a:r>
              <a:rPr lang="en-US" altLang="ja-JP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reference_X</a:t>
            </a:r>
            <a:r>
              <a:rPr lang="en-US" altLang="ja-JP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[1]=1</a:t>
            </a:r>
            <a:endParaRPr kumimoji="1" lang="ja-JP" altLang="en-US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357FBDC-561B-994F-841A-36CE9DB9C74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681623" y="4097958"/>
            <a:ext cx="749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81ADFC-71B7-2042-8DE4-0B9D99E4A0E7}"/>
              </a:ext>
            </a:extLst>
          </p:cNvPr>
          <p:cNvSpPr txBox="1"/>
          <p:nvPr/>
        </p:nvSpPr>
        <p:spPr>
          <a:xfrm>
            <a:off x="5166733" y="5355251"/>
            <a:ext cx="28857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新しい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record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定数の導入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4A2A663-C971-9B48-928A-698D74F66000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708265" y="5007771"/>
            <a:ext cx="458468" cy="532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F85E0FC-478F-A244-AF53-72BB7C645650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43627" y="5333087"/>
            <a:ext cx="923106" cy="20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559390E-2BA5-FB49-BFCC-E743489C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657F06-C7EC-2744-81B0-4775EDB07618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649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4EDEF82-B9CF-EF4F-BD14-4CC8E53CF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EB183BB-18F7-574F-98EA-E9EDCC733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B846696-4F9B-DE4E-9218-528763ACA9F1}"/>
              </a:ext>
            </a:extLst>
          </p:cNvPr>
          <p:cNvSpPr/>
          <p:nvPr/>
        </p:nvSpPr>
        <p:spPr>
          <a:xfrm>
            <a:off x="627300" y="884835"/>
            <a:ext cx="7886700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CH4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"Ideal gas \"CH4\" from NASA Glenn coefficients”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Common.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SingleGasNasa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400" dirty="0" err="1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mediumName</a:t>
            </a:r>
            <a:r>
              <a:rPr lang="en" altLang="ja-JP" sz="1400" dirty="0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="Methane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400" b="1" dirty="0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b="1" u="sng" dirty="0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Common.SingleGasesData.CH4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400" b="1" dirty="0" err="1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={</a:t>
            </a:r>
            <a:r>
              <a:rPr lang="en" altLang="ja-JP" sz="1400" b="1" u="sng" dirty="0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Common.FluidData.CH4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( ...);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CH4;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65D086-C348-5F4D-B602-CDEC725FBFF5}"/>
              </a:ext>
            </a:extLst>
          </p:cNvPr>
          <p:cNvSpPr txBox="1"/>
          <p:nvPr/>
        </p:nvSpPr>
        <p:spPr>
          <a:xfrm>
            <a:off x="627300" y="2607708"/>
            <a:ext cx="78867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をベースとする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package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の多くは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en-US" altLang="ja-JP" b="1" dirty="0" err="1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mediumName</a:t>
            </a:r>
            <a:r>
              <a:rPr kumimoji="1" lang="en-US" altLang="ja-JP" b="1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data, </a:t>
            </a:r>
            <a:r>
              <a:rPr kumimoji="1" lang="en-US" altLang="ja-JP" b="1" dirty="0" err="1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fluidConstants</a:t>
            </a:r>
            <a:r>
              <a:rPr kumimoji="1" lang="en-US" altLang="ja-JP" b="1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を定義するだけで作成できる。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28C5237-0E19-6D47-B68F-CF7ADB9E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0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D. Modelica.Media.IdealGases.SingleGases.CH4</a:t>
            </a:r>
            <a:endParaRPr kumimoji="1" lang="ja-JP" altLang="en-US" b="0">
              <a:solidFill>
                <a:srgbClr val="00B05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9B67AE-7CCC-524D-AE10-3904379D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6E39CA-C36D-824F-BE0D-BBA6753BB9B5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782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759336"/>
              </p:ext>
            </p:extLst>
          </p:nvPr>
        </p:nvGraphicFramePr>
        <p:xfrm>
          <a:off x="273728" y="776205"/>
          <a:ext cx="8596544" cy="5487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8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526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b="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定数名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b="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b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設定値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mediumName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“CH4”</a:t>
                      </a:r>
                      <a:endParaRPr kumimoji="1" lang="ja-JP" altLang="en-US" sz="1100" b="0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物質名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140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ThermoStates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IndependentVariables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pT</a:t>
                      </a:r>
                      <a:endParaRPr kumimoji="1" lang="ja-JP" altLang="en-US" sz="1100" b="0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T, </a:t>
                      </a:r>
                      <a:r>
                        <a:rPr kumimoji="1" lang="en-US" altLang="ja-JP" sz="1100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pT</a:t>
                      </a: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</a:t>
                      </a:r>
                      <a:r>
                        <a:rPr kumimoji="1" lang="en-US" altLang="ja-JP" sz="1100" baseline="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</a:t>
                      </a:r>
                      <a:r>
                        <a:rPr kumimoji="1" lang="en-US" altLang="ja-JP" sz="1100" baseline="0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ph</a:t>
                      </a:r>
                      <a:r>
                        <a:rPr kumimoji="1" lang="en-US" altLang="ja-JP" sz="1100" baseline="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baseline="0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phX</a:t>
                      </a:r>
                      <a:r>
                        <a:rPr kumimoji="1" lang="en-US" altLang="ja-JP" sz="1100" baseline="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baseline="0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pTX</a:t>
                      </a:r>
                      <a:r>
                        <a:rPr kumimoji="1" lang="en-US" altLang="ja-JP" sz="1100" baseline="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baseline="0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dTX</a:t>
                      </a:r>
                      <a:r>
                        <a:rPr kumimoji="1" lang="ja-JP" altLang="en-US" sz="1100" baseline="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のいずれか</a:t>
                      </a:r>
                      <a:endParaRPr kumimoji="1" lang="ja-JP" altLang="en-US" sz="1100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40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singleState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false</a:t>
                      </a:r>
                      <a:endParaRPr kumimoji="1" lang="ja-JP" altLang="en-US" sz="1100" b="0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true</a:t>
                      </a:r>
                      <a:r>
                        <a:rPr kumimoji="1" lang="ja-JP" altLang="en-US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なら物性値が圧力に依存しない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022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substanceNames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[:]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b="1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{</a:t>
                      </a:r>
                      <a:r>
                        <a:rPr kumimoji="1" lang="en-US" altLang="ja-JP" sz="1100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“CH4”</a:t>
                      </a: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}</a:t>
                      </a:r>
                      <a:endParaRPr kumimoji="1" lang="ja-JP" altLang="en-US" sz="1100" b="0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成分名の配列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reducedX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true</a:t>
                      </a:r>
                      <a:endParaRPr kumimoji="1" lang="ja-JP" altLang="en-US" sz="1100" b="0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true</a:t>
                      </a:r>
                      <a:r>
                        <a:rPr kumimoji="1" lang="ja-JP" altLang="en-US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なら質量分率の和が</a:t>
                      </a:r>
                      <a:r>
                        <a:rPr kumimoji="1" lang="en-US" altLang="ja-JP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</a:t>
                      </a:r>
                      <a:endParaRPr kumimoji="1" lang="ja-JP" altLang="en-US" sz="1100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44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fixedX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Boolean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true</a:t>
                      </a:r>
                      <a:endParaRPr kumimoji="1" lang="ja-JP" altLang="en-US" sz="1100" b="0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true</a:t>
                      </a:r>
                      <a:r>
                        <a:rPr kumimoji="1" lang="ja-JP" altLang="en-US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なら</a:t>
                      </a:r>
                      <a:r>
                        <a:rPr kumimoji="1" lang="en-US" altLang="ja-JP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X=</a:t>
                      </a:r>
                      <a:r>
                        <a:rPr kumimoji="1" lang="en-US" altLang="ja-JP" sz="1100" dirty="0" err="1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reference_X</a:t>
                      </a:r>
                      <a:endParaRPr kumimoji="1" lang="ja-JP" altLang="en-US" sz="1100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90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nS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Integer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</a:t>
                      </a:r>
                      <a:endParaRPr kumimoji="1" lang="ja-JP" altLang="en-US" sz="1100" b="0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混合物の成分数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33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Integer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</a:t>
                      </a:r>
                      <a:endParaRPr kumimoji="1" lang="ja-JP" altLang="en-US" sz="1100" b="0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質量分率の要素数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9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nXi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Integer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0</a:t>
                      </a:r>
                      <a:endParaRPr kumimoji="1" lang="ja-JP" altLang="en-US" sz="1100" b="0" dirty="0">
                        <a:solidFill>
                          <a:srgbClr val="FF000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solidFill>
                            <a:srgbClr val="FF000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独立な質量分率の要素数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389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extraPropertiesNames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[:]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fill(“”,0)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付加的物質名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(</a:t>
                      </a: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微小物質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)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nC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Integer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size(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extraPropertiesNames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1)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付加的物質の成分数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20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C_nominal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nC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]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Real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1.0e-6*ones(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nC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)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付加的物質の濃度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458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reference_p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AbsolutePressure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101325 [Pa]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圧力の参照値（基準値）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reference_T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Temperature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298.15</a:t>
                      </a:r>
                      <a:r>
                        <a:rPr kumimoji="1" lang="en-US" altLang="ja-JP" sz="1100" baseline="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[K]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温度</a:t>
                      </a:r>
                      <a:r>
                        <a:rPr kumimoji="1" lang="ja-JP" altLang="en-US" sz="11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の参照値（基準値）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]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MassFraction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{1}</a:t>
                      </a:r>
                      <a:endParaRPr kumimoji="1" lang="ja-JP" altLang="en-US" sz="1100" b="0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質量分率の参照値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p_defalut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AbsolutePressure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101325 [Pa]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圧力のデフォルト値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T_default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Temperature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Conversions.from_degC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(20)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温度のデフォルト値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h_default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SpecificEnthalpy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specifixEnthalpy_pTX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(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p_default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T_default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X_default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)</a:t>
                      </a:r>
                      <a:endParaRPr kumimoji="1" lang="ja-JP" altLang="en-US" sz="1100" b="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比エンタルピのデフォルト値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X_default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</a:t>
                      </a: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nX</a:t>
                      </a:r>
                      <a:r>
                        <a:rPr kumimoji="1" lang="en-US" altLang="ja-JP" sz="11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]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MassFraction</a:t>
                      </a:r>
                      <a:endParaRPr kumimoji="1" lang="ja-JP" altLang="en-US" sz="1100" dirty="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reference_X</a:t>
                      </a:r>
                      <a:r>
                        <a:rPr kumimoji="1" lang="en-US" altLang="ja-JP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= {1}</a:t>
                      </a:r>
                      <a:endParaRPr kumimoji="1" lang="ja-JP" altLang="en-US" sz="1100" b="0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質量分率のデフォルト値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7074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data</a:t>
                      </a:r>
                      <a:endParaRPr kumimoji="1" lang="ja-JP" altLang="en-US" sz="1100" b="1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DataRecord</a:t>
                      </a:r>
                      <a:endParaRPr kumimoji="1" lang="ja-JP" altLang="en-US" sz="1100" b="1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Common.SingleGasesData.CH4</a:t>
                      </a:r>
                      <a:endParaRPr kumimoji="1" lang="ja-JP" altLang="en-US" sz="1100" b="1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理想気体熱物性データ</a:t>
                      </a:r>
                      <a:endParaRPr kumimoji="1" lang="ja-JP" altLang="en-US" sz="1100" b="0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399677"/>
                  </a:ext>
                </a:extLst>
              </a:tr>
              <a:tr h="327074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fluidConstants</a:t>
                      </a:r>
                      <a:r>
                        <a:rPr kumimoji="1" lang="en-US" altLang="ja-JP" sz="1100" b="1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[</a:t>
                      </a:r>
                      <a:r>
                        <a:rPr kumimoji="1" lang="en-US" altLang="ja-JP" sz="1100" b="1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nS</a:t>
                      </a:r>
                      <a:r>
                        <a:rPr kumimoji="1" lang="en-US" altLang="ja-JP" sz="1100" b="1" dirty="0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]</a:t>
                      </a:r>
                      <a:endParaRPr kumimoji="1" lang="ja-JP" altLang="en-US" sz="1100" b="1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b="1" dirty="0" err="1">
                          <a:solidFill>
                            <a:schemeClr val="accent2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FluidConstants</a:t>
                      </a:r>
                      <a:endParaRPr kumimoji="1" lang="ja-JP" altLang="en-US" sz="1100" b="1" dirty="0">
                        <a:solidFill>
                          <a:schemeClr val="accent2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en-US" altLang="ja-JP" sz="1100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{</a:t>
                      </a:r>
                      <a:r>
                        <a:rPr kumimoji="1" lang="en-US" altLang="ja-JP" sz="1100" b="1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Common.FluidData.CH4</a:t>
                      </a:r>
                      <a:r>
                        <a:rPr kumimoji="1" lang="en-US" altLang="ja-JP" sz="1100" dirty="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}</a:t>
                      </a:r>
                      <a:endParaRPr kumimoji="1" lang="ja-JP" altLang="en-US" sz="1100" b="0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kumimoji="1" lang="ja-JP" altLang="en-US" sz="1100">
                          <a:solidFill>
                            <a:srgbClr val="00B050"/>
                          </a:solidFill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その他の物質固有データ</a:t>
                      </a:r>
                      <a:endParaRPr kumimoji="1" lang="ja-JP" altLang="en-US" sz="1100" b="0" dirty="0">
                        <a:solidFill>
                          <a:srgbClr val="00B050"/>
                        </a:solidFill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918143"/>
                  </a:ext>
                </a:extLst>
              </a:tr>
            </a:tbl>
          </a:graphicData>
        </a:graphic>
      </p:graphicFrame>
      <p:sp>
        <p:nvSpPr>
          <p:cNvPr id="4" name="タイトル 3">
            <a:extLst>
              <a:ext uri="{FF2B5EF4-FFF2-40B4-BE49-F238E27FC236}">
                <a16:creationId xmlns:a16="http://schemas.microsoft.com/office/drawing/2014/main" id="{39AE87C4-3C61-5444-9673-E6536346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28" y="360001"/>
            <a:ext cx="8596543" cy="503999"/>
          </a:xfrm>
        </p:spPr>
        <p:txBody>
          <a:bodyPr>
            <a:normAutofit fontScale="90000"/>
          </a:bodyPr>
          <a:lstStyle/>
          <a:p>
            <a:r>
              <a:rPr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Modelica.Media.IdealGases.SingleGases.CH4</a:t>
            </a:r>
            <a:r>
              <a:rPr lang="ja-JP" altLang="en-US">
                <a:solidFill>
                  <a:srgbClr val="00B050"/>
                </a:solidFill>
              </a:rPr>
              <a:t>の定数</a:t>
            </a:r>
            <a:r>
              <a:rPr lang="en-US" altLang="ja-JP" dirty="0">
                <a:solidFill>
                  <a:srgbClr val="00B050"/>
                </a:solidFill>
              </a:rPr>
              <a:t>(</a:t>
            </a:r>
            <a:r>
              <a:rPr lang="ja-JP" altLang="en-US">
                <a:solidFill>
                  <a:srgbClr val="00B050"/>
                </a:solidFill>
              </a:rPr>
              <a:t>まとめ）</a:t>
            </a:r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6288D8-48C0-574D-BA5F-FC81067DC4AE}"/>
              </a:ext>
            </a:extLst>
          </p:cNvPr>
          <p:cNvSpPr txBox="1"/>
          <p:nvPr/>
        </p:nvSpPr>
        <p:spPr>
          <a:xfrm>
            <a:off x="1899632" y="6305610"/>
            <a:ext cx="608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-US" altLang="ja-JP" sz="140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B. </a:t>
            </a:r>
            <a:r>
              <a:rPr kumimoji="1" lang="en-US" altLang="ja-JP" sz="1400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PartialPureSubstance</a:t>
            </a:r>
            <a:r>
              <a:rPr kumimoji="1" lang="en-US" altLang="ja-JP" sz="140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kumimoji="1" lang="en-US" altLang="ja-JP" sz="14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kumimoji="1" lang="en-US" altLang="ja-JP" sz="140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kumimoji="1" lang="en-US" altLang="ja-JP" sz="14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kumimoji="1" lang="en-US" altLang="ja-JP" sz="1400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D. CH4</a:t>
            </a:r>
            <a:endParaRPr kumimoji="1" lang="ja-JP" altLang="en-US" sz="1400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37C7CEA-54B1-5849-A3F7-C6E11770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454B42-DA30-0C45-A796-BEB025C5D62B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0855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84B432F-D704-734A-922F-774FF8DE0103}"/>
                  </a:ext>
                </a:extLst>
              </p:cNvPr>
              <p:cNvSpPr txBox="1"/>
              <p:nvPr/>
            </p:nvSpPr>
            <p:spPr>
              <a:xfrm>
                <a:off x="905922" y="1495917"/>
                <a:ext cx="2115003" cy="77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484B432F-D704-734A-922F-774FF8DE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22" y="1495917"/>
                <a:ext cx="2115003" cy="777200"/>
              </a:xfrm>
              <a:prstGeom prst="rect">
                <a:avLst/>
              </a:prstGeom>
              <a:blipFill>
                <a:blip r:embed="rId16"/>
                <a:stretch>
                  <a:fillRect l="-1190" t="-111290" r="-595" b="-1741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89ADC89-1287-934C-9B4C-7AADABB3F8BC}"/>
                  </a:ext>
                </a:extLst>
              </p:cNvPr>
              <p:cNvSpPr txBox="1"/>
              <p:nvPr/>
            </p:nvSpPr>
            <p:spPr>
              <a:xfrm>
                <a:off x="905922" y="2273117"/>
                <a:ext cx="4836773" cy="77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𝑅𝑇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089ADC89-1287-934C-9B4C-7AADABB3F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22" y="2273117"/>
                <a:ext cx="4836773" cy="777200"/>
              </a:xfrm>
              <a:prstGeom prst="rect">
                <a:avLst/>
              </a:prstGeom>
              <a:blipFill>
                <a:blip r:embed="rId17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3630E75-42DB-CB43-ADA7-B983EADC8BF7}"/>
                  </a:ext>
                </a:extLst>
              </p:cNvPr>
              <p:cNvSpPr txBox="1"/>
              <p:nvPr/>
            </p:nvSpPr>
            <p:spPr>
              <a:xfrm>
                <a:off x="905922" y="3050317"/>
                <a:ext cx="5309209" cy="77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func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sub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den>
                              </m:f>
                            </m:e>
                          </m:nary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3630E75-42DB-CB43-ADA7-B983EADC8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22" y="3050317"/>
                <a:ext cx="5309209" cy="777200"/>
              </a:xfrm>
              <a:prstGeom prst="rect">
                <a:avLst/>
              </a:prstGeom>
              <a:blipFill>
                <a:blip r:embed="rId18"/>
                <a:stretch>
                  <a:fillRect l="-477" t="-114754" b="-1770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FA52FBB3-A7B9-5147-9E2C-85972FBF3F62}"/>
                  </a:ext>
                </a:extLst>
              </p:cNvPr>
              <p:cNvSpPr txBox="1"/>
              <p:nvPr/>
            </p:nvSpPr>
            <p:spPr>
              <a:xfrm>
                <a:off x="905922" y="3827517"/>
                <a:ext cx="2484846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FA52FBB3-A7B9-5147-9E2C-85972FBF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22" y="3827517"/>
                <a:ext cx="2484846" cy="521425"/>
              </a:xfrm>
              <a:prstGeom prst="rect">
                <a:avLst/>
              </a:prstGeom>
              <a:blipFill>
                <a:blip r:embed="rId19"/>
                <a:stretch>
                  <a:fillRect l="-508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8C1E06B-F26D-3442-8925-806C708B2564}"/>
                  </a:ext>
                </a:extLst>
              </p:cNvPr>
              <p:cNvSpPr txBox="1"/>
              <p:nvPr/>
            </p:nvSpPr>
            <p:spPr>
              <a:xfrm>
                <a:off x="1019586" y="4627347"/>
                <a:ext cx="272792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𝑙𝑜𝑤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𝑎h𝑖𝑔h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8C1E06B-F26D-3442-8925-806C708B2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6" y="4627347"/>
                <a:ext cx="2727926" cy="617861"/>
              </a:xfrm>
              <a:prstGeom prst="rect">
                <a:avLst/>
              </a:prstGeom>
              <a:blipFill>
                <a:blip r:embed="rId20"/>
                <a:stretch>
                  <a:fillRect l="-22685" t="-222000" b="-32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90A18DE-75CF-294A-8F8F-96F0F8F5F9CB}"/>
                  </a:ext>
                </a:extLst>
              </p:cNvPr>
              <p:cNvSpPr txBox="1"/>
              <p:nvPr/>
            </p:nvSpPr>
            <p:spPr>
              <a:xfrm>
                <a:off x="1019586" y="5709800"/>
                <a:ext cx="271420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𝑙𝑜𝑤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𝑏h𝑖𝑔h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90A18DE-75CF-294A-8F8F-96F0F8F5F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6" y="5709800"/>
                <a:ext cx="2714205" cy="617861"/>
              </a:xfrm>
              <a:prstGeom prst="rect">
                <a:avLst/>
              </a:prstGeom>
              <a:blipFill>
                <a:blip r:embed="rId21"/>
                <a:stretch>
                  <a:fillRect l="-23256" t="-228571" b="-3306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F76D24D-39D4-4E4A-B57B-9D29B9A4D964}"/>
              </a:ext>
            </a:extLst>
          </p:cNvPr>
          <p:cNvSpPr/>
          <p:nvPr/>
        </p:nvSpPr>
        <p:spPr>
          <a:xfrm>
            <a:off x="3891184" y="5382751"/>
            <a:ext cx="4622816" cy="9541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McBride B.J., </a:t>
            </a:r>
            <a:r>
              <a:rPr lang="en" altLang="ja-JP" sz="1400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Zehe</a:t>
            </a:r>
            <a:r>
              <a:rPr lang="en" altLang="ja-JP" sz="1400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M.J., and Gordon S. (2002): </a:t>
            </a:r>
          </a:p>
          <a:p>
            <a:r>
              <a:rPr lang="en" altLang="ja-JP" sz="1400" b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NASA Glenn Coefficients for Calculating Thermodynamic Properties of Individual Species</a:t>
            </a:r>
            <a:r>
              <a:rPr lang="en" altLang="ja-JP" sz="1400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.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NASA report TP-2002-211556</a:t>
            </a:r>
            <a:endParaRPr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F3F9243-8704-6246-B99C-D07E9CE1C4F5}"/>
                  </a:ext>
                </a:extLst>
              </p:cNvPr>
              <p:cNvSpPr txBox="1"/>
              <p:nvPr/>
            </p:nvSpPr>
            <p:spPr>
              <a:xfrm>
                <a:off x="3798731" y="1494091"/>
                <a:ext cx="23590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適用範囲</a:t>
                </a:r>
                <a:endParaRPr kumimoji="1" lang="en-US" altLang="ja-JP" b="0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200 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6000 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DF3F9243-8704-6246-B99C-D07E9CE1C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731" y="1494091"/>
                <a:ext cx="2359044" cy="646331"/>
              </a:xfrm>
              <a:prstGeom prst="rect">
                <a:avLst/>
              </a:prstGeom>
              <a:blipFill>
                <a:blip r:embed="rId22"/>
                <a:stretch>
                  <a:fillRect l="-1604" t="-3846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2D6AF546-7C9A-DF44-879F-A9249F1E26D7}"/>
                  </a:ext>
                </a:extLst>
              </p:cNvPr>
              <p:cNvSpPr txBox="1"/>
              <p:nvPr/>
            </p:nvSpPr>
            <p:spPr>
              <a:xfrm>
                <a:off x="6901950" y="2843722"/>
                <a:ext cx="1212704" cy="60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2D6AF546-7C9A-DF44-879F-A9249F1E2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950" y="2843722"/>
                <a:ext cx="1212704" cy="600614"/>
              </a:xfrm>
              <a:prstGeom prst="rect">
                <a:avLst/>
              </a:prstGeom>
              <a:blipFill>
                <a:blip r:embed="rId23"/>
                <a:stretch>
                  <a:fillRect t="-2083" r="-1031"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8ECA10D-E1E0-004C-863E-0A79A9801E2A}"/>
                  </a:ext>
                </a:extLst>
              </p:cNvPr>
              <p:cNvSpPr txBox="1"/>
              <p:nvPr/>
            </p:nvSpPr>
            <p:spPr>
              <a:xfrm>
                <a:off x="6909647" y="3477507"/>
                <a:ext cx="1315296" cy="601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F8ECA10D-E1E0-004C-863E-0A79A980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647" y="3477507"/>
                <a:ext cx="1315296" cy="601383"/>
              </a:xfrm>
              <a:prstGeom prst="rect">
                <a:avLst/>
              </a:prstGeom>
              <a:blipFill>
                <a:blip r:embed="rId24"/>
                <a:stretch>
                  <a:fillRect t="-2083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D44D3E5-FC66-544E-9CA1-DD136AB30E9F}"/>
              </a:ext>
            </a:extLst>
          </p:cNvPr>
          <p:cNvSpPr txBox="1"/>
          <p:nvPr/>
        </p:nvSpPr>
        <p:spPr>
          <a:xfrm>
            <a:off x="641619" y="1127267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DataRecord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Document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より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EB65F74-DE34-1B4B-82FA-E795B3F17BDC}"/>
                  </a:ext>
                </a:extLst>
              </p:cNvPr>
              <p:cNvSpPr txBox="1"/>
              <p:nvPr/>
            </p:nvSpPr>
            <p:spPr>
              <a:xfrm>
                <a:off x="6909647" y="2420190"/>
                <a:ext cx="1556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ja-JP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は</m:t>
                    </m:r>
                  </m:oMath>
                </a14:m>
                <a:r>
                  <a:rPr kumimoji="1" lang="ja-JP" altLang="en-US" dirty="0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、</a:t>
                </a:r>
                <a:endParaRPr kumimoji="1"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FEB65F74-DE34-1B4B-82FA-E795B3F17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647" y="2420190"/>
                <a:ext cx="1556965" cy="276999"/>
              </a:xfrm>
              <a:prstGeom prst="rect">
                <a:avLst/>
              </a:prstGeom>
              <a:blipFill>
                <a:blip r:embed="rId25"/>
                <a:stretch>
                  <a:fillRect l="-4839" t="-27273" r="-7258" b="-5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EB1AAAF-1391-7149-8BE7-4112523487BA}"/>
              </a:ext>
            </a:extLst>
          </p:cNvPr>
          <p:cNvSpPr txBox="1"/>
          <p:nvPr/>
        </p:nvSpPr>
        <p:spPr>
          <a:xfrm>
            <a:off x="6886115" y="419830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を積分して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得られる。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5A000A09-19DE-5B47-A1E8-452F61A81523}"/>
              </a:ext>
            </a:extLst>
          </p:cNvPr>
          <p:cNvSpPr txBox="1"/>
          <p:nvPr/>
        </p:nvSpPr>
        <p:spPr>
          <a:xfrm>
            <a:off x="626731" y="43665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係数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4C3D85-A9D9-D646-AF25-3AB219729038}"/>
              </a:ext>
            </a:extLst>
          </p:cNvPr>
          <p:cNvSpPr txBox="1"/>
          <p:nvPr/>
        </p:nvSpPr>
        <p:spPr>
          <a:xfrm>
            <a:off x="641619" y="5334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積分定数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3C3CFB-4997-8A45-8D58-15933F6E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426335"/>
          </a:xfrm>
        </p:spPr>
        <p:txBody>
          <a:bodyPr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II.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熱物性データ</a:t>
            </a:r>
            <a:endParaRPr kumimoji="1" lang="ja-JP" altLang="en-US" b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5C8FA26-65C7-2D46-B70A-0E61E7B1FDB8}"/>
              </a:ext>
            </a:extLst>
          </p:cNvPr>
          <p:cNvSpPr/>
          <p:nvPr/>
        </p:nvSpPr>
        <p:spPr>
          <a:xfrm>
            <a:off x="6613465" y="2277975"/>
            <a:ext cx="1862667" cy="25808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D451EBC-A123-544E-A25B-1D0ACACDC2EB}"/>
              </a:ext>
            </a:extLst>
          </p:cNvPr>
          <p:cNvSpPr/>
          <p:nvPr/>
        </p:nvSpPr>
        <p:spPr>
          <a:xfrm>
            <a:off x="626731" y="765681"/>
            <a:ext cx="61033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Modelica.Media.IdealGases.Common.DataRecord</a:t>
            </a:r>
            <a:endParaRPr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F4538F-A78C-1C40-A323-102C1D7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147B33A-2B73-1947-9AB3-345194DDE149}"/>
              </a:ext>
            </a:extLst>
          </p:cNvPr>
          <p:cNvSpPr txBox="1"/>
          <p:nvPr/>
        </p:nvSpPr>
        <p:spPr>
          <a:xfrm>
            <a:off x="652378" y="14660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比熱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426E772-D12D-9E4E-847F-5DA4AC7310F9}"/>
              </a:ext>
            </a:extLst>
          </p:cNvPr>
          <p:cNvSpPr txBox="1"/>
          <p:nvPr/>
        </p:nvSpPr>
        <p:spPr>
          <a:xfrm>
            <a:off x="652378" y="223790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比エンタルピ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B923264-9FB1-4E4B-B437-EAE1C6AFDF32}"/>
              </a:ext>
            </a:extLst>
          </p:cNvPr>
          <p:cNvSpPr txBox="1"/>
          <p:nvPr/>
        </p:nvSpPr>
        <p:spPr>
          <a:xfrm>
            <a:off x="652378" y="292793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比エントロピ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C21042FE-E7C0-824E-ABF9-FDA37A99801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00844" y="452085"/>
            <a:ext cx="1665768" cy="1407971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3634263-DA24-C340-A5F5-985E434BC774}"/>
              </a:ext>
            </a:extLst>
          </p:cNvPr>
          <p:cNvSpPr/>
          <p:nvPr/>
        </p:nvSpPr>
        <p:spPr>
          <a:xfrm>
            <a:off x="7222767" y="796110"/>
            <a:ext cx="779721" cy="1630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071670C-DD2A-3549-B9FC-80C0D8260E0E}"/>
              </a:ext>
            </a:extLst>
          </p:cNvPr>
          <p:cNvSpPr/>
          <p:nvPr/>
        </p:nvSpPr>
        <p:spPr>
          <a:xfrm>
            <a:off x="4231057" y="4882081"/>
            <a:ext cx="4282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7"/>
              </a:rPr>
              <a:t>https://www.grc.nasa.gov/WWW/CEAWeb/TP-2002-211556.pdf</a:t>
            </a: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endParaRPr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1901B3-AA03-DF45-A8E4-D001269F5877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8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95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F8BAE-DAFF-CF44-B63F-53646766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5727055" cy="503999"/>
          </a:xfrm>
        </p:spPr>
        <p:txBody>
          <a:bodyPr>
            <a:normAutofit/>
          </a:bodyPr>
          <a:lstStyle/>
          <a:p>
            <a:r>
              <a:rPr kumimoji="1" lang="en-US" altLang="ja-JP" sz="2800" dirty="0" err="1"/>
              <a:t>SingleGasNasa</a:t>
            </a:r>
            <a:r>
              <a:rPr kumimoji="1" lang="en-US" altLang="ja-JP" sz="2800" dirty="0"/>
              <a:t> (</a:t>
            </a:r>
            <a:r>
              <a:rPr kumimoji="1" lang="ja-JP" altLang="en-US" sz="2800"/>
              <a:t>純物質理想気体</a:t>
            </a:r>
            <a:r>
              <a:rPr lang="en-US" altLang="ja-JP" sz="2800" dirty="0"/>
              <a:t>)</a:t>
            </a:r>
            <a:r>
              <a:rPr kumimoji="1" lang="en-US" altLang="ja-JP" sz="2800" dirty="0"/>
              <a:t> </a:t>
            </a:r>
            <a:endParaRPr kumimoji="1" lang="ja-JP" altLang="en-US" sz="28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E38E26D-656C-6B4F-A0B3-5B5733CC2438}"/>
              </a:ext>
            </a:extLst>
          </p:cNvPr>
          <p:cNvSpPr txBox="1"/>
          <p:nvPr/>
        </p:nvSpPr>
        <p:spPr>
          <a:xfrm>
            <a:off x="628650" y="864000"/>
            <a:ext cx="380264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     </a:t>
            </a: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package </a:t>
            </a:r>
            <a:r>
              <a:rPr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の基本構成、継承関係とクラス</a:t>
            </a:r>
            <a:endParaRPr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Types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物性値のタイプ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FluidConstants</a:t>
            </a: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 </a:t>
            </a: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レコード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342900" indent="-342900">
              <a:buFont typeface="+mj-ea"/>
              <a:buAutoNum type="arabi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定数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kumimoji="1"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定数の継承と導入</a:t>
            </a:r>
            <a:endParaRPr kumimoji="1"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kumimoji="1"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熱物性データ</a:t>
            </a:r>
            <a:endParaRPr kumimoji="1"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342900" indent="-342900">
              <a:buFont typeface="+mj-ea"/>
              <a:buAutoNum type="arabicPeriod"/>
            </a:pP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ThermodynamicState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342900" indent="-342900">
              <a:buFont typeface="+mj-ea"/>
              <a:buAutoNum type="arabicPeriod"/>
            </a:pP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9" action="ppaction://hlinksldjump"/>
              </a:rPr>
              <a:t>BaseProperties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0" action="ppaction://hlinksldjump"/>
              </a:rPr>
              <a:t>State Selection (</a:t>
            </a: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0" action="ppaction://hlinksldjump"/>
              </a:rPr>
              <a:t>状態変数選択</a:t>
            </a: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0" action="ppaction://hlinksldjump"/>
              </a:rPr>
              <a:t>)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1" action="ppaction://hlinksldjump"/>
              </a:rPr>
              <a:t>BaseProperties</a:t>
            </a: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1" action="ppaction://hlinksldjump"/>
              </a:rPr>
              <a:t> </a:t>
            </a: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1" action="ppaction://hlinksldjump"/>
              </a:rPr>
              <a:t>の方程式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2" action="ppaction://hlinksldjump"/>
              </a:rPr>
              <a:t>比エンタルピの</a:t>
            </a:r>
            <a:r>
              <a:rPr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2" action="ppaction://hlinksldjump"/>
              </a:rPr>
              <a:t>計算方法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3" action="ppaction://hlinksldjump"/>
              </a:rPr>
              <a:t>比エンタルピを関数にする理由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342900" indent="-342900">
              <a:buFont typeface="+mj-ea"/>
              <a:buAutoNum type="arabicPeriod"/>
            </a:pP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4" action="ppaction://hlinksldjump"/>
              </a:rPr>
              <a:t>setState_XXX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4" action="ppaction://hlinksldjump"/>
              </a:rPr>
              <a:t>setStte_XXX</a:t>
            </a: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4" action="ppaction://hlinksldjump"/>
              </a:rPr>
              <a:t> </a:t>
            </a: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4" action="ppaction://hlinksldjump"/>
              </a:rPr>
              <a:t>関数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5" action="ppaction://hlinksldjump"/>
              </a:rPr>
              <a:t>温度を求める関数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400050" indent="-400050">
              <a:buFont typeface="+mj-lt"/>
              <a:buAutoNum type="arabi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6" action="ppaction://hlinksldjump"/>
              </a:rPr>
              <a:t>物性値関数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6" action="ppaction://hlinksldjump"/>
              </a:rPr>
              <a:t>熱力学的状態変数を返す関数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7" action="ppaction://hlinksldjump"/>
              </a:rPr>
              <a:t>粘性率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8" action="ppaction://hlinksldjump"/>
              </a:rPr>
              <a:t>熱伝導率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9" action="ppaction://hlinksldjump"/>
              </a:rPr>
              <a:t>密度の偏微分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0" action="ppaction://hlinksldjump"/>
              </a:rPr>
              <a:t>等エントロピ過程のエンタルピ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ja-JP" altLang="en-US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1" action="ppaction://hlinksldjump"/>
              </a:rPr>
              <a:t>その他の物性値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2" action="ppaction://hlinksldjump"/>
              </a:rPr>
              <a:t>setSmoothState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342900" indent="-342900">
              <a:buAutoNum type="arabicPeriod"/>
            </a:pP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3" action="ppaction://hlinksldjump"/>
              </a:rPr>
              <a:t>DryAirNasa </a:t>
            </a:r>
            <a:r>
              <a:rPr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3" action="ppaction://hlinksldjump"/>
              </a:rPr>
              <a:t>乾燥空気</a:t>
            </a:r>
            <a:endParaRPr lang="en-US" altLang="ja-JP" sz="14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342900" indent="-342900">
              <a:buAutoNum type="arabicPeriod"/>
            </a:pPr>
            <a:r>
              <a:rPr kumimoji="1"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4" action="ppaction://hlinksldjump"/>
              </a:rPr>
              <a:t>まとめ</a:t>
            </a:r>
            <a:endParaRPr kumimoji="1" lang="ja-JP" altLang="en-US" sz="14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1861B38-5FB7-9543-9D11-8FECCC85C4A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15203" y="974553"/>
            <a:ext cx="1736077" cy="264638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3EC3D04-747B-114D-B6A8-AB8FCC07798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26936" y="360001"/>
            <a:ext cx="1760399" cy="60891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左中かっこ 13">
            <a:extLst>
              <a:ext uri="{FF2B5EF4-FFF2-40B4-BE49-F238E27FC236}">
                <a16:creationId xmlns:a16="http://schemas.microsoft.com/office/drawing/2014/main" id="{83431FB7-A480-914A-88DB-3305AFE7C844}"/>
              </a:ext>
            </a:extLst>
          </p:cNvPr>
          <p:cNvSpPr/>
          <p:nvPr/>
        </p:nvSpPr>
        <p:spPr>
          <a:xfrm>
            <a:off x="6545504" y="612000"/>
            <a:ext cx="303404" cy="57443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4A5B01E-B241-334B-AE31-8AF90DF475E3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5895191" y="3484175"/>
            <a:ext cx="6503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DD690F6-9696-1B44-A623-13F5DC0295E5}"/>
              </a:ext>
            </a:extLst>
          </p:cNvPr>
          <p:cNvSpPr/>
          <p:nvPr/>
        </p:nvSpPr>
        <p:spPr>
          <a:xfrm>
            <a:off x="5050662" y="2775473"/>
            <a:ext cx="1064388" cy="15060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453827-1E89-5A40-B3FC-590CB655F9DF}"/>
              </a:ext>
            </a:extLst>
          </p:cNvPr>
          <p:cNvSpPr/>
          <p:nvPr/>
        </p:nvSpPr>
        <p:spPr>
          <a:xfrm>
            <a:off x="7323372" y="702635"/>
            <a:ext cx="540468" cy="16136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982689-FC43-5B45-802F-9BD11B639C48}"/>
              </a:ext>
            </a:extLst>
          </p:cNvPr>
          <p:cNvSpPr txBox="1"/>
          <p:nvPr/>
        </p:nvSpPr>
        <p:spPr>
          <a:xfrm>
            <a:off x="4547507" y="37417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純物質理想気体の</a:t>
            </a:r>
            <a:endParaRPr kumimoji="1" lang="en-US" altLang="ja-JP" b="1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ベースモデル</a:t>
            </a:r>
            <a:endParaRPr kumimoji="1" lang="ja-JP" altLang="en-US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055923-07FF-C54A-962F-EF0AE6C58D2C}"/>
              </a:ext>
            </a:extLst>
          </p:cNvPr>
          <p:cNvSpPr txBox="1"/>
          <p:nvPr/>
        </p:nvSpPr>
        <p:spPr>
          <a:xfrm>
            <a:off x="6870322" y="6449140"/>
            <a:ext cx="181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純物質理想気体</a:t>
            </a:r>
          </a:p>
        </p:txBody>
      </p:sp>
    </p:spTree>
    <p:extLst>
      <p:ext uri="{BB962C8B-B14F-4D97-AF65-F5344CB8AC3E}">
        <p14:creationId xmlns:p14="http://schemas.microsoft.com/office/powerpoint/2010/main" val="148098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F8752C3-F3F4-4A45-9331-697034BD4239}"/>
              </a:ext>
            </a:extLst>
          </p:cNvPr>
          <p:cNvSpPr/>
          <p:nvPr/>
        </p:nvSpPr>
        <p:spPr>
          <a:xfrm>
            <a:off x="627327" y="3438766"/>
            <a:ext cx="8262113" cy="292644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constant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IdealGases.Common.DataRecord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CH4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name=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"CH4"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MM=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0.01604246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Hf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4650159.63885838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H0=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624355.7409524474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Tlimit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1000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={-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176685.0998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2786.18102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12.0257785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0.0391761929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3.61905443e-005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2.026853043e-008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4.976705489999999e-012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blow={-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23313.1436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89.0432275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ahigh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={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3730042.76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13835.01485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20.49107091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0.001961974759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4.72731304e-007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3.72881469e-011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1.623737207e-015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bhigh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={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75320.6691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121.9124889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},</a:t>
            </a:r>
          </a:p>
          <a:p>
            <a:pPr>
              <a:lnSpc>
                <a:spcPts val="168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R=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518.2791167938085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  <a:endParaRPr lang="ja-JP" altLang="en-US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F31D92C1-A7CA-F445-8F19-F6BFCE12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10111"/>
              </p:ext>
            </p:extLst>
          </p:nvPr>
        </p:nvGraphicFramePr>
        <p:xfrm>
          <a:off x="634440" y="778232"/>
          <a:ext cx="8255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6733">
                  <a:extLst>
                    <a:ext uri="{9D8B030D-6E8A-4147-A177-3AD203B41FA5}">
                      <a16:colId xmlns:a16="http://schemas.microsoft.com/office/drawing/2014/main" val="976225249"/>
                    </a:ext>
                  </a:extLst>
                </a:gridCol>
                <a:gridCol w="2040467">
                  <a:extLst>
                    <a:ext uri="{9D8B030D-6E8A-4147-A177-3AD203B41FA5}">
                      <a16:colId xmlns:a16="http://schemas.microsoft.com/office/drawing/2014/main" val="306187075"/>
                    </a:ext>
                  </a:extLst>
                </a:gridCol>
                <a:gridCol w="3987800">
                  <a:extLst>
                    <a:ext uri="{9D8B030D-6E8A-4147-A177-3AD203B41FA5}">
                      <a16:colId xmlns:a16="http://schemas.microsoft.com/office/drawing/2014/main" val="2828316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 b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変数名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805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name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String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物質名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19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MM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MolarMass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モル質量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[kg/</a:t>
                      </a:r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mol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]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143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Hf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SpecificEnthalpy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標準生成エンタルピ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[J/kg]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59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H0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SpecificEnthalpy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0 K </a:t>
                      </a:r>
                      <a:r>
                        <a:rPr kumimoji="1" lang="ja-JP" altLang="en-US" sz="12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を基準とした場合の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25 ℃ </a:t>
                      </a:r>
                      <a:r>
                        <a:rPr kumimoji="1" lang="ja-JP" altLang="en-US" sz="12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の比エンタルピ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[J/kg]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82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Tlimit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Temperature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alow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ahigh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</a:t>
                      </a:r>
                      <a:r>
                        <a:rPr kumimoji="1" lang="ja-JP" altLang="en-US" sz="12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などを切り替える分岐温度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[K]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7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alow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blow, </a:t>
                      </a:r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ahigh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, </a:t>
                      </a:r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bhigh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Real[]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係数と積分定数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116769"/>
                  </a:ext>
                </a:extLst>
              </a:tr>
              <a:tr h="163185"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R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SpecificHeatCapacity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ガス定数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 [J/</a:t>
                      </a:r>
                      <a:r>
                        <a:rPr kumimoji="1" lang="en-US" altLang="ja-JP" sz="1200" dirty="0" err="1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kg.K</a:t>
                      </a:r>
                      <a:r>
                        <a:rPr kumimoji="1" lang="en-US" altLang="ja-JP" sz="1200" dirty="0">
                          <a:latin typeface="MigMix 1P" panose="020B0502020203020207" pitchFamily="34" charset="-128"/>
                          <a:ea typeface="MigMix 1P" panose="020B0502020203020207" pitchFamily="34" charset="-128"/>
                          <a:cs typeface="MigMix 1P" panose="020B0502020203020207" pitchFamily="34" charset="-128"/>
                        </a:rPr>
                        <a:t>]</a:t>
                      </a:r>
                      <a:endParaRPr kumimoji="1" lang="ja-JP" altLang="en-US" sz="1200">
                        <a:latin typeface="MigMix 1P" panose="020B0502020203020207" pitchFamily="34" charset="-128"/>
                        <a:ea typeface="MigMix 1P" panose="020B0502020203020207" pitchFamily="34" charset="-128"/>
                        <a:cs typeface="MigMix 1P" panose="020B0502020203020207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00063"/>
                  </a:ext>
                </a:extLst>
              </a:tr>
            </a:tbl>
          </a:graphicData>
        </a:graphic>
      </p:graphicFrame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B284793-5CE0-4845-84A6-6E47FF16780C}"/>
              </a:ext>
            </a:extLst>
          </p:cNvPr>
          <p:cNvSpPr/>
          <p:nvPr/>
        </p:nvSpPr>
        <p:spPr>
          <a:xfrm>
            <a:off x="630000" y="360000"/>
            <a:ext cx="5707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Modelica.Media.IdealGases.Common.DataRecord</a:t>
            </a:r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AE25945-ECEF-FA4F-B90B-1AA73E60179A}"/>
              </a:ext>
            </a:extLst>
          </p:cNvPr>
          <p:cNvSpPr/>
          <p:nvPr/>
        </p:nvSpPr>
        <p:spPr>
          <a:xfrm>
            <a:off x="630000" y="3054671"/>
            <a:ext cx="6885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Modelica.Media.IdealGases.Common.SingleGasesData.CH4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7B7BB05-7B97-994B-BCB6-3A3FA895E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84C1F8-D650-AF40-B51D-F96C566820EB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A09EFA15-B85A-724A-938D-32B05796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672" y="3082498"/>
            <a:ext cx="1665768" cy="1407971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6C9CD7-236F-3343-B97B-F28FFEA1BBC1}"/>
              </a:ext>
            </a:extLst>
          </p:cNvPr>
          <p:cNvSpPr txBox="1"/>
          <p:nvPr/>
        </p:nvSpPr>
        <p:spPr>
          <a:xfrm>
            <a:off x="5506550" y="3646917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1241</a:t>
            </a:r>
            <a:r>
              <a:rPr lang="ja-JP" altLang="en-US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種の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のデータ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20EC5D2-6962-5A44-BEF2-BE6CB694D230}"/>
              </a:ext>
            </a:extLst>
          </p:cNvPr>
          <p:cNvCxnSpPr/>
          <p:nvPr/>
        </p:nvCxnSpPr>
        <p:spPr>
          <a:xfrm>
            <a:off x="6723529" y="4103274"/>
            <a:ext cx="445674" cy="2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934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3. </a:t>
            </a:r>
            <a:r>
              <a:rPr lang="en-US" altLang="ja-JP" dirty="0" err="1"/>
              <a:t>ThermodynamicState</a:t>
            </a:r>
            <a:r>
              <a:rPr lang="en-US" altLang="ja-JP" dirty="0"/>
              <a:t> 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8650" y="845975"/>
            <a:ext cx="7737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物質の熱力学的状態を決定するのに必要な変数の組を表す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1355914"/>
            <a:ext cx="8416674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物質の熱力学的状態は、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２つの熱力学的状態変数と成分物質の質量分率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で決定できる。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圧力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p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、温度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T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、密度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d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、比エンタルピ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h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、内部エネルギー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u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のうち２つ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混合物質の成分の質量分率ベクトル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X[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nX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]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8FCFBEA-5296-5F40-8AC5-4C1300294306}"/>
              </a:ext>
            </a:extLst>
          </p:cNvPr>
          <p:cNvSpPr/>
          <p:nvPr/>
        </p:nvSpPr>
        <p:spPr>
          <a:xfrm>
            <a:off x="628650" y="3487751"/>
            <a:ext cx="7708542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record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ThermodynamicState</a:t>
            </a:r>
            <a:endParaRPr lang="en" altLang="ja-JP" sz="16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"Thermodynamic state variables for ideal gases”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AbsolutePressure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b="1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"Absolute pressure of medium"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Temperature </a:t>
            </a:r>
            <a:r>
              <a:rPr lang="en" altLang="ja-JP" sz="1600" b="1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"Temperature of medium"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ThermodynamicState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CD41AAC-2713-1D47-9639-D28744CBF948}"/>
              </a:ext>
            </a:extLst>
          </p:cNvPr>
          <p:cNvSpPr txBox="1"/>
          <p:nvPr/>
        </p:nvSpPr>
        <p:spPr>
          <a:xfrm>
            <a:off x="628650" y="3087641"/>
            <a:ext cx="825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kumimoji="1" lang="en-US" altLang="ja-JP" sz="200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Media.IdealGases.Common.SingleGasNasa.ThermodynamicState</a:t>
            </a:r>
            <a:endParaRPr kumimoji="1" lang="ja-JP" altLang="en-US" sz="200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8E3F651-66D4-994C-AD12-50C20692CA14}"/>
              </a:ext>
            </a:extLst>
          </p:cNvPr>
          <p:cNvSpPr txBox="1"/>
          <p:nvPr/>
        </p:nvSpPr>
        <p:spPr>
          <a:xfrm>
            <a:off x="1580672" y="4947788"/>
            <a:ext cx="5804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kumimoji="1" lang="en-US" altLang="ja-JP" sz="24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sz="2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では独立な熱力学的変数として</a:t>
            </a:r>
            <a:r>
              <a:rPr kumimoji="1" lang="en-US" altLang="ja-JP" sz="24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</a:t>
            </a:r>
            <a:r>
              <a:rPr kumimoji="1" lang="en-US" altLang="ja-JP" sz="2400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sz="2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kumimoji="1" lang="en-US" altLang="ja-JP" sz="24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en-US" altLang="ja-JP" sz="2400" b="1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</a:t>
            </a:r>
            <a:r>
              <a:rPr kumimoji="1" lang="en-US" altLang="ja-JP" sz="2400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sz="2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を選択する。</a:t>
            </a:r>
            <a:endParaRPr kumimoji="1" lang="en-US" altLang="ja-JP" sz="24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sz="24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 </a:t>
            </a:r>
            <a:r>
              <a:rPr lang="ja-JP" altLang="en-US" sz="2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純物質なので質量分率はいらない</a:t>
            </a:r>
            <a:r>
              <a:rPr lang="en-US" altLang="ja-JP" sz="24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)</a:t>
            </a:r>
            <a:endParaRPr kumimoji="1" lang="ja-JP" altLang="en-US" sz="24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DC604CD-F6DC-F942-9FA5-FAEB6B1180A0}"/>
              </a:ext>
            </a:extLst>
          </p:cNvPr>
          <p:cNvSpPr txBox="1"/>
          <p:nvPr/>
        </p:nvSpPr>
        <p:spPr>
          <a:xfrm>
            <a:off x="4776918" y="39536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独立な熱力学的状態変数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C0EEB88-9C90-9343-86AD-3B5A740C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2C7C383-BA69-4F45-AAD6-A7E1BE558B62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878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>
            <a:extLst>
              <a:ext uri="{FF2B5EF4-FFF2-40B4-BE49-F238E27FC236}">
                <a16:creationId xmlns:a16="http://schemas.microsoft.com/office/drawing/2014/main" id="{5695C5B8-D443-3F46-9BC7-3F79BB8D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1" y="1618038"/>
            <a:ext cx="4228519" cy="4855630"/>
          </a:xfrm>
          <a:prstGeom prst="rect">
            <a:avLst/>
          </a:prstGeom>
        </p:spPr>
      </p:pic>
      <p:sp>
        <p:nvSpPr>
          <p:cNvPr id="21" name="タイトル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 </a:t>
            </a:r>
            <a:r>
              <a:rPr lang="en-US" altLang="ja-JP" dirty="0" err="1"/>
              <a:t>BaseProperties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630001" y="793190"/>
            <a:ext cx="7842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熱力学的状態変数、ガス定数、モル質量などの関係を表す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07408" y="1933856"/>
            <a:ext cx="3667593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p:</a:t>
            </a:r>
            <a:r>
              <a:rPr kumimoji="1"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</a:t>
            </a:r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[Pa]</a:t>
            </a:r>
          </a:p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h:</a:t>
            </a:r>
            <a:r>
              <a:rPr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比エンタルピ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[J/kg]</a:t>
            </a:r>
          </a:p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Xi[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nXi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]:</a:t>
            </a:r>
            <a:r>
              <a:rPr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独立な成分の質量分率</a:t>
            </a:r>
            <a:endParaRPr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d:</a:t>
            </a:r>
            <a:r>
              <a:rPr kumimoji="1"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密度</a:t>
            </a:r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[kg/m3]</a:t>
            </a:r>
          </a:p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T:</a:t>
            </a:r>
            <a:r>
              <a:rPr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[K]</a:t>
            </a:r>
          </a:p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X[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nX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]: </a:t>
            </a:r>
            <a:r>
              <a:rPr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成分の質量分率</a:t>
            </a:r>
            <a:endParaRPr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u:</a:t>
            </a:r>
            <a:r>
              <a:rPr kumimoji="1"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内部エネルギー</a:t>
            </a:r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[J/kg]</a:t>
            </a:r>
          </a:p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R:</a:t>
            </a:r>
            <a:r>
              <a:rPr kumimoji="1"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ガス定数</a:t>
            </a:r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[J/</a:t>
            </a:r>
            <a:r>
              <a:rPr kumimoji="1"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kg.K</a:t>
            </a:r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]</a:t>
            </a:r>
          </a:p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MM:</a:t>
            </a:r>
            <a:r>
              <a:rPr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モル質量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[kg/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mol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]</a:t>
            </a:r>
          </a:p>
          <a:p>
            <a:r>
              <a:rPr lang="en-US" altLang="ja-JP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state: </a:t>
            </a:r>
            <a:r>
              <a:rPr lang="en-US" altLang="ja-JP" b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  <a:hlinkClick r:id="rId3" action="ppaction://hlinksldjump"/>
              </a:rPr>
              <a:t>ThermodynamicState</a:t>
            </a:r>
            <a:endParaRPr kumimoji="1" lang="ja-JP" altLang="en-US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122683" y="5927298"/>
            <a:ext cx="37361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X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と</a:t>
            </a:r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Xi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の方程式が記述されている。</a:t>
            </a:r>
          </a:p>
        </p:txBody>
      </p:sp>
      <p:cxnSp>
        <p:nvCxnSpPr>
          <p:cNvPr id="23" name="直線矢印コネクタ 22"/>
          <p:cNvCxnSpPr>
            <a:cxnSpLocks/>
            <a:stCxn id="19" idx="1"/>
            <a:endCxn id="12" idx="1"/>
          </p:cNvCxnSpPr>
          <p:nvPr/>
        </p:nvCxnSpPr>
        <p:spPr>
          <a:xfrm flipH="1">
            <a:off x="4330885" y="3365017"/>
            <a:ext cx="776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E23332-203D-3C4D-879F-CFA26A671A48}"/>
              </a:ext>
            </a:extLst>
          </p:cNvPr>
          <p:cNvSpPr txBox="1"/>
          <p:nvPr/>
        </p:nvSpPr>
        <p:spPr>
          <a:xfrm>
            <a:off x="5107408" y="15373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変数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9F063A6-0064-8C4B-9643-107FAE009560}"/>
              </a:ext>
            </a:extLst>
          </p:cNvPr>
          <p:cNvSpPr txBox="1"/>
          <p:nvPr/>
        </p:nvSpPr>
        <p:spPr>
          <a:xfrm>
            <a:off x="630001" y="1134305"/>
            <a:ext cx="5028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kumimoji="1" lang="en-US" altLang="ja-JP" sz="2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PartialMedium.BaseProperties</a:t>
            </a:r>
            <a:endParaRPr kumimoji="1" lang="ja-JP" altLang="en-US" sz="2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E3559F0-42E2-7E43-8C54-AD2AD3F0C5FC}"/>
                  </a:ext>
                </a:extLst>
              </p:cNvPr>
              <p:cNvSpPr txBox="1"/>
              <p:nvPr/>
            </p:nvSpPr>
            <p:spPr>
              <a:xfrm>
                <a:off x="7094315" y="2787346"/>
                <a:ext cx="192794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ja-JP" altLang="en-US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数式では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kumimoji="1" lang="en-US" altLang="ja-JP" dirty="0">
                    <a:solidFill>
                      <a:srgbClr val="FF0000"/>
                    </a:solidFill>
                  </a:rPr>
                  <a:t> </a:t>
                </a:r>
                <a:r>
                  <a:rPr kumimoji="1" lang="ja-JP" altLang="en-US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で表す</a:t>
                </a:r>
                <a:endParaRPr kumimoji="1" lang="ja-JP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E3559F0-42E2-7E43-8C54-AD2AD3F0C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315" y="2787346"/>
                <a:ext cx="1927946" cy="276999"/>
              </a:xfrm>
              <a:prstGeom prst="rect">
                <a:avLst/>
              </a:prstGeom>
              <a:blipFill>
                <a:blip r:embed="rId4"/>
                <a:stretch>
                  <a:fillRect l="-7190" t="-20833" r="-1961" b="-41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中かっこ 11">
            <a:extLst>
              <a:ext uri="{FF2B5EF4-FFF2-40B4-BE49-F238E27FC236}">
                <a16:creationId xmlns:a16="http://schemas.microsoft.com/office/drawing/2014/main" id="{55DD1352-052E-D64E-A977-3F5B06416E9D}"/>
              </a:ext>
            </a:extLst>
          </p:cNvPr>
          <p:cNvSpPr/>
          <p:nvPr/>
        </p:nvSpPr>
        <p:spPr>
          <a:xfrm>
            <a:off x="4045582" y="2231043"/>
            <a:ext cx="285303" cy="226794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DBA5F4CA-6EFE-1B40-8892-9EBBE06DBDA9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906733" y="6111964"/>
            <a:ext cx="3215950" cy="172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ACED1D3-B7B5-0A4D-A873-E04082212AFD}"/>
              </a:ext>
            </a:extLst>
          </p:cNvPr>
          <p:cNvCxnSpPr>
            <a:cxnSpLocks/>
          </p:cNvCxnSpPr>
          <p:nvPr/>
        </p:nvCxnSpPr>
        <p:spPr>
          <a:xfrm flipH="1">
            <a:off x="6833365" y="2925845"/>
            <a:ext cx="260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中かっこ 2">
            <a:extLst>
              <a:ext uri="{FF2B5EF4-FFF2-40B4-BE49-F238E27FC236}">
                <a16:creationId xmlns:a16="http://schemas.microsoft.com/office/drawing/2014/main" id="{5646B00C-F303-5B47-8031-08067A40DAB0}"/>
              </a:ext>
            </a:extLst>
          </p:cNvPr>
          <p:cNvSpPr/>
          <p:nvPr/>
        </p:nvSpPr>
        <p:spPr>
          <a:xfrm>
            <a:off x="4795216" y="5065379"/>
            <a:ext cx="228385" cy="33348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3C8D97-7B6C-4C4C-936B-9FAC56E346DD}"/>
              </a:ext>
            </a:extLst>
          </p:cNvPr>
          <p:cNvSpPr txBox="1"/>
          <p:nvPr/>
        </p:nvSpPr>
        <p:spPr>
          <a:xfrm>
            <a:off x="5059920" y="4937201"/>
            <a:ext cx="3762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パラメータ</a:t>
            </a:r>
            <a:endParaRPr kumimoji="1" lang="en-US" altLang="ja-JP" b="1" dirty="0">
              <a:solidFill>
                <a:srgbClr val="0070C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kumimoji="1" lang="en-US" altLang="ja-JP" b="1" dirty="0" err="1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5" action="ppaction://hlinksldjump"/>
              </a:rPr>
              <a:t>preferredMediumStates</a:t>
            </a:r>
            <a:r>
              <a:rPr kumimoji="1" lang="en-US" altLang="ja-JP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false</a:t>
            </a:r>
          </a:p>
          <a:p>
            <a:r>
              <a:rPr lang="en-US" altLang="ja-JP" b="1" dirty="0" err="1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6" action="ppaction://hlinksldjump"/>
              </a:rPr>
              <a:t>standardOrderComponents</a:t>
            </a:r>
            <a:r>
              <a:rPr lang="en-US" altLang="ja-JP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false</a:t>
            </a:r>
            <a:endParaRPr kumimoji="1" lang="ja-JP" altLang="en-US">
              <a:solidFill>
                <a:srgbClr val="0070C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7AC808-15B9-4B42-B9A0-5AA6396B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22372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93E755-E4C7-274E-B86C-6869A9B7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I. </a:t>
            </a:r>
            <a:r>
              <a:rPr lang="en-US" altLang="ja-JP" dirty="0"/>
              <a:t>State Selection (</a:t>
            </a:r>
            <a:r>
              <a:rPr lang="ja-JP" altLang="en-US"/>
              <a:t>状態変数選択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7A75E2BE-09FA-1A46-A677-613C0562C49C}"/>
                  </a:ext>
                </a:extLst>
              </p:cNvPr>
              <p:cNvSpPr/>
              <p:nvPr/>
            </p:nvSpPr>
            <p:spPr>
              <a:xfrm>
                <a:off x="6328561" y="1334926"/>
                <a:ext cx="1746634" cy="17041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時間</a:t>
                </a:r>
                <a:endParaRPr kumimoji="1" lang="en-US" altLang="ja-JP" dirty="0">
                  <a:solidFill>
                    <a:schemeClr val="tx1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パラメータ</a:t>
                </a:r>
                <a:endParaRPr kumimoji="1" lang="en-US" altLang="ja-JP" dirty="0">
                  <a:solidFill>
                    <a:schemeClr val="tx1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ja-JP" dirty="0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lang="ja-JP" altLang="en-US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定数</a:t>
                </a:r>
                <a:endParaRPr lang="en-US" altLang="ja-JP" dirty="0">
                  <a:solidFill>
                    <a:schemeClr val="tx1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ja-JP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kumimoji="1" lang="ja-JP" altLang="en-US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状態変数</a:t>
                </a:r>
                <a:endParaRPr kumimoji="1" lang="en-US" altLang="ja-JP" dirty="0">
                  <a:solidFill>
                    <a:schemeClr val="tx1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solidFill>
                      <a:schemeClr val="tx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他の変数</a:t>
                </a:r>
                <a:endParaRPr kumimoji="1" lang="en-US" altLang="ja-JP" dirty="0">
                  <a:solidFill>
                    <a:schemeClr val="tx1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7A75E2BE-09FA-1A46-A677-613C0562C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61" y="1334926"/>
                <a:ext cx="1746634" cy="17041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5F1042-7635-C34C-8C49-926E49282847}"/>
              </a:ext>
            </a:extLst>
          </p:cNvPr>
          <p:cNvSpPr/>
          <p:nvPr/>
        </p:nvSpPr>
        <p:spPr>
          <a:xfrm>
            <a:off x="6053001" y="3525896"/>
            <a:ext cx="2108200" cy="474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ツール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B49EAC7-7AE9-1645-A99D-2518F2FAF14B}"/>
              </a:ext>
            </a:extLst>
          </p:cNvPr>
          <p:cNvCxnSpPr/>
          <p:nvPr/>
        </p:nvCxnSpPr>
        <p:spPr>
          <a:xfrm flipV="1">
            <a:off x="7348401" y="3057154"/>
            <a:ext cx="0" cy="46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A41B176A-76FD-5E46-9726-9FB32884CADF}"/>
                  </a:ext>
                </a:extLst>
              </p:cNvPr>
              <p:cNvSpPr txBox="1"/>
              <p:nvPr/>
            </p:nvSpPr>
            <p:spPr>
              <a:xfrm>
                <a:off x="1193488" y="1666014"/>
                <a:ext cx="1438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kumimoji="1" lang="en-US" altLang="ja-JP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A41B176A-76FD-5E46-9726-9FB32884C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88" y="1666014"/>
                <a:ext cx="1438151" cy="276999"/>
              </a:xfrm>
              <a:prstGeom prst="rect">
                <a:avLst/>
              </a:prstGeom>
              <a:blipFill>
                <a:blip r:embed="rId3"/>
                <a:stretch>
                  <a:fillRect l="-2632" r="-2632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2EAF361-F847-C54E-BF63-CE7E9EA70A81}"/>
              </a:ext>
            </a:extLst>
          </p:cNvPr>
          <p:cNvSpPr txBox="1"/>
          <p:nvPr/>
        </p:nvSpPr>
        <p:spPr>
          <a:xfrm>
            <a:off x="630001" y="963356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微分代数方程式の最も一般的な形</a:t>
            </a:r>
            <a:endParaRPr kumimoji="1" lang="en-US" altLang="ja-JP" b="1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陰的微分方程式</a:t>
            </a:r>
          </a:p>
        </p:txBody>
      </p:sp>
      <p:sp>
        <p:nvSpPr>
          <p:cNvPr id="35" name="下矢印 34">
            <a:extLst>
              <a:ext uri="{FF2B5EF4-FFF2-40B4-BE49-F238E27FC236}">
                <a16:creationId xmlns:a16="http://schemas.microsoft.com/office/drawing/2014/main" id="{E069175F-C01C-B64A-99D8-3AE12987FCA8}"/>
              </a:ext>
            </a:extLst>
          </p:cNvPr>
          <p:cNvSpPr/>
          <p:nvPr/>
        </p:nvSpPr>
        <p:spPr>
          <a:xfrm>
            <a:off x="1423082" y="2087630"/>
            <a:ext cx="364067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D8C3D0A-114E-844C-8460-330EF1A7F8C8}"/>
              </a:ext>
            </a:extLst>
          </p:cNvPr>
          <p:cNvSpPr txBox="1"/>
          <p:nvPr/>
        </p:nvSpPr>
        <p:spPr>
          <a:xfrm>
            <a:off x="630001" y="261136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半陽的微分代数方程式</a:t>
            </a:r>
            <a:endParaRPr kumimoji="1" lang="en-US" altLang="ja-JP" b="1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制約付きの常微分方程式</a:t>
            </a:r>
            <a:endParaRPr kumimoji="1" lang="ja-JP" altLang="en-US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7B8A40F-892D-1E4E-95A1-2B5D14600A36}"/>
                  </a:ext>
                </a:extLst>
              </p:cNvPr>
              <p:cNvSpPr txBox="1"/>
              <p:nvPr/>
            </p:nvSpPr>
            <p:spPr>
              <a:xfrm>
                <a:off x="1287752" y="3355623"/>
                <a:ext cx="13810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97B8A40F-892D-1E4E-95A1-2B5D14600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52" y="3355623"/>
                <a:ext cx="1381019" cy="276999"/>
              </a:xfrm>
              <a:prstGeom prst="rect">
                <a:avLst/>
              </a:prstGeom>
              <a:blipFill>
                <a:blip r:embed="rId4"/>
                <a:stretch>
                  <a:fillRect l="-3636" t="-4545" r="-5455" b="-3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5058F256-6D9E-2E4E-BF06-2114161847F1}"/>
                  </a:ext>
                </a:extLst>
              </p:cNvPr>
              <p:cNvSpPr txBox="1"/>
              <p:nvPr/>
            </p:nvSpPr>
            <p:spPr>
              <a:xfrm>
                <a:off x="1312919" y="3730795"/>
                <a:ext cx="1351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5058F256-6D9E-2E4E-BF06-211416184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919" y="3730795"/>
                <a:ext cx="1351331" cy="276999"/>
              </a:xfrm>
              <a:prstGeom prst="rect">
                <a:avLst/>
              </a:prstGeom>
              <a:blipFill>
                <a:blip r:embed="rId5"/>
                <a:stretch>
                  <a:fillRect l="-2778" r="-5556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1E849655-621F-1440-9B37-79D32D324E04}"/>
              </a:ext>
            </a:extLst>
          </p:cNvPr>
          <p:cNvCxnSpPr>
            <a:cxnSpLocks/>
          </p:cNvCxnSpPr>
          <p:nvPr/>
        </p:nvCxnSpPr>
        <p:spPr>
          <a:xfrm>
            <a:off x="6815000" y="3062546"/>
            <a:ext cx="0" cy="4633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0D697EE4-E433-F748-8E53-92FC7A813347}"/>
                  </a:ext>
                </a:extLst>
              </p:cNvPr>
              <p:cNvSpPr/>
              <p:nvPr/>
            </p:nvSpPr>
            <p:spPr>
              <a:xfrm>
                <a:off x="6123796" y="3111776"/>
                <a:ext cx="6606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0D697EE4-E433-F748-8E53-92FC7A813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796" y="3111776"/>
                <a:ext cx="66069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E86CD1A8-3668-4443-9DE7-8861A9A4114C}"/>
                  </a:ext>
                </a:extLst>
              </p:cNvPr>
              <p:cNvSpPr/>
              <p:nvPr/>
            </p:nvSpPr>
            <p:spPr>
              <a:xfrm>
                <a:off x="7502733" y="312050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i="1" dirty="0"/>
                  <a:t>t</a:t>
                </a:r>
                <a:r>
                  <a:rPr lang="en-US" altLang="ja-JP" b="1" dirty="0"/>
                  <a:t> 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E86CD1A8-3668-4443-9DE7-8861A9A41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33" y="3120504"/>
                <a:ext cx="620683" cy="369332"/>
              </a:xfrm>
              <a:prstGeom prst="rect">
                <a:avLst/>
              </a:prstGeom>
              <a:blipFill>
                <a:blip r:embed="rId7"/>
                <a:stretch>
                  <a:fillRect l="-8000" t="-6667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66E2D2C-7068-C646-B548-5A0AA5B086AE}"/>
              </a:ext>
            </a:extLst>
          </p:cNvPr>
          <p:cNvSpPr/>
          <p:nvPr/>
        </p:nvSpPr>
        <p:spPr>
          <a:xfrm>
            <a:off x="6077732" y="1279387"/>
            <a:ext cx="2108200" cy="17949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C3ED8FA-DC09-A84A-B10A-FBBB1F68800C}"/>
              </a:ext>
            </a:extLst>
          </p:cNvPr>
          <p:cNvSpPr txBox="1"/>
          <p:nvPr/>
        </p:nvSpPr>
        <p:spPr>
          <a:xfrm>
            <a:off x="710150" y="4147397"/>
            <a:ext cx="5157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ツールが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どの変数を状態変数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 variables)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として微分方程式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を構成するかを選択する</a:t>
            </a:r>
            <a:endParaRPr kumimoji="1" lang="ja-JP" altLang="en-US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49" name="左中かっこ 48">
            <a:extLst>
              <a:ext uri="{FF2B5EF4-FFF2-40B4-BE49-F238E27FC236}">
                <a16:creationId xmlns:a16="http://schemas.microsoft.com/office/drawing/2014/main" id="{01A9BE15-F479-2446-82F8-AECB8F467B87}"/>
              </a:ext>
            </a:extLst>
          </p:cNvPr>
          <p:cNvSpPr/>
          <p:nvPr/>
        </p:nvSpPr>
        <p:spPr>
          <a:xfrm>
            <a:off x="940443" y="3348370"/>
            <a:ext cx="294847" cy="7383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C584DB5-5315-AB4F-8191-E139D2C96C0A}"/>
              </a:ext>
            </a:extLst>
          </p:cNvPr>
          <p:cNvSpPr txBox="1"/>
          <p:nvPr/>
        </p:nvSpPr>
        <p:spPr>
          <a:xfrm>
            <a:off x="6031325" y="86400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のモデル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6449083-A9F9-3F4E-B287-5B81987C21E7}"/>
              </a:ext>
            </a:extLst>
          </p:cNvPr>
          <p:cNvSpPr txBox="1"/>
          <p:nvPr/>
        </p:nvSpPr>
        <p:spPr>
          <a:xfrm>
            <a:off x="5705800" y="4071056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ツールによる</a:t>
            </a:r>
            <a:r>
              <a:rPr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simulation</a:t>
            </a:r>
            <a:endParaRPr kumimoji="1" lang="ja-JP" altLang="en-US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1774799-6BB1-934D-BE30-637B35BB444C}"/>
              </a:ext>
            </a:extLst>
          </p:cNvPr>
          <p:cNvSpPr txBox="1"/>
          <p:nvPr/>
        </p:nvSpPr>
        <p:spPr>
          <a:xfrm>
            <a:off x="2938325" y="33223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微分方程式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65FD8F0-DFDB-8C45-B784-9DE69C8885F5}"/>
              </a:ext>
            </a:extLst>
          </p:cNvPr>
          <p:cNvSpPr txBox="1"/>
          <p:nvPr/>
        </p:nvSpPr>
        <p:spPr>
          <a:xfrm>
            <a:off x="2932118" y="3669537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代数方程式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(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制約条件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4E9A745B-DEF7-1E43-820B-6999B8ECE0A3}"/>
              </a:ext>
            </a:extLst>
          </p:cNvPr>
          <p:cNvSpPr txBox="1"/>
          <p:nvPr/>
        </p:nvSpPr>
        <p:spPr>
          <a:xfrm>
            <a:off x="2037978" y="2105530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ツールによる</a:t>
            </a:r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translation</a:t>
            </a:r>
            <a:endParaRPr kumimoji="1" lang="ja-JP" altLang="en-US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C0C4100-4FC3-004E-A185-8B65A356BB89}"/>
              </a:ext>
            </a:extLst>
          </p:cNvPr>
          <p:cNvSpPr txBox="1"/>
          <p:nvPr/>
        </p:nvSpPr>
        <p:spPr>
          <a:xfrm>
            <a:off x="710150" y="4932401"/>
            <a:ext cx="5915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Static State Selection (</a:t>
            </a:r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静的状態変数選択）</a:t>
            </a:r>
            <a:endParaRPr kumimoji="1" lang="en-US" altLang="ja-JP" b="1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 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ツールが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translation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の間に状態変数を決定する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Dynamic State Selection (</a:t>
            </a:r>
            <a:r>
              <a:rPr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動的状態変数選択</a:t>
            </a:r>
            <a:r>
              <a:rPr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</a:p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 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ツールが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simulation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の間に状態変数を決定する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36922-3063-D547-A5BF-7B44643B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6" name="右矢印 5">
            <a:extLst>
              <a:ext uri="{FF2B5EF4-FFF2-40B4-BE49-F238E27FC236}">
                <a16:creationId xmlns:a16="http://schemas.microsoft.com/office/drawing/2014/main" id="{5A6B23E2-E24F-B24A-83AD-A6FB8632FEEB}"/>
              </a:ext>
            </a:extLst>
          </p:cNvPr>
          <p:cNvSpPr/>
          <p:nvPr/>
        </p:nvSpPr>
        <p:spPr>
          <a:xfrm>
            <a:off x="5178290" y="3148138"/>
            <a:ext cx="576872" cy="451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F591A7-5FF1-C54F-BBA4-2E8FBB6AE5CC}"/>
              </a:ext>
            </a:extLst>
          </p:cNvPr>
          <p:cNvSpPr txBox="1"/>
          <p:nvPr/>
        </p:nvSpPr>
        <p:spPr>
          <a:xfrm>
            <a:off x="3210088" y="129740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物理学的、工学的現象の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数学的モデル</a:t>
            </a:r>
            <a:endParaRPr kumimoji="1" lang="ja-JP" altLang="en-US">
              <a:solidFill>
                <a:schemeClr val="accent1">
                  <a:lumMod val="60000"/>
                  <a:lumOff val="40000"/>
                </a:schemeClr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A618389-FECF-EE4A-9A02-6C77D65136D1}"/>
              </a:ext>
            </a:extLst>
          </p:cNvPr>
          <p:cNvSpPr txBox="1"/>
          <p:nvPr/>
        </p:nvSpPr>
        <p:spPr>
          <a:xfrm>
            <a:off x="3422429" y="258979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数値解析に適した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chemeClr val="accent1">
                    <a:lumMod val="60000"/>
                    <a:lumOff val="40000"/>
                  </a:schemeClr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モデル</a:t>
            </a:r>
            <a:endParaRPr kumimoji="1" lang="ja-JP" altLang="en-US">
              <a:solidFill>
                <a:schemeClr val="accent1">
                  <a:lumMod val="60000"/>
                  <a:lumOff val="40000"/>
                </a:schemeClr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680021B-6658-3043-8EF1-DF2C13B3D5C5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9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21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23B899C7-D2FD-554E-A7A4-D1D9E0409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786928"/>
          </a:xfrm>
        </p:spPr>
        <p:txBody>
          <a:bodyPr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 Selection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のためのパラメータ</a:t>
            </a:r>
            <a:b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</a:b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preferredMediumStates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A2329E2-1E9B-D44B-B841-4D8AB599D631}"/>
              </a:ext>
            </a:extLst>
          </p:cNvPr>
          <p:cNvSpPr/>
          <p:nvPr/>
        </p:nvSpPr>
        <p:spPr>
          <a:xfrm>
            <a:off x="484704" y="5164531"/>
            <a:ext cx="7582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lang="en-US" altLang="ja-JP" sz="200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SingleGasNasa.BaseProperties</a:t>
            </a:r>
            <a:r>
              <a:rPr lang="ja-JP" altLang="en-US" sz="200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の継承部分</a:t>
            </a:r>
            <a:endParaRPr lang="ja-JP" altLang="en-US" sz="200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25877D3-889A-A645-AADD-A50C2897B7C1}"/>
              </a:ext>
            </a:extLst>
          </p:cNvPr>
          <p:cNvSpPr/>
          <p:nvPr/>
        </p:nvSpPr>
        <p:spPr>
          <a:xfrm>
            <a:off x="484704" y="5592057"/>
            <a:ext cx="8380207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BaseProperties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 err="1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stateSelect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preferredMediumStates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StateSelect.prefer</a:t>
            </a:r>
            <a:r>
              <a:rPr lang="en" altLang="ja-JP" sz="1400" dirty="0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else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StateSelect.default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 err="1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stateSelect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preferredMediumStates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StateSelect.prefer</a:t>
            </a:r>
            <a:r>
              <a:rPr lang="en" altLang="ja-JP" sz="1400" dirty="0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else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B05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StateSelect.default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5695D2-1C76-2747-AA50-20758F56BAD9}"/>
              </a:ext>
            </a:extLst>
          </p:cNvPr>
          <p:cNvSpPr txBox="1"/>
          <p:nvPr/>
        </p:nvSpPr>
        <p:spPr>
          <a:xfrm>
            <a:off x="630001" y="1200708"/>
            <a:ext cx="788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保存則を満たす体積要素のモデル</a:t>
            </a:r>
            <a:r>
              <a:rPr kumimoji="1" lang="en-US" altLang="ja-JP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(valance volume) </a:t>
            </a:r>
            <a:r>
              <a:rPr kumimoji="1" lang="ja-JP" altLang="en-US" sz="20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などで、</a:t>
            </a:r>
            <a:r>
              <a:rPr kumimoji="1" lang="en-US" altLang="ja-JP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medium </a:t>
            </a:r>
            <a:r>
              <a:rPr kumimoji="1" lang="ja-JP" altLang="en-US" sz="20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モデルの</a:t>
            </a:r>
            <a:r>
              <a:rPr kumimoji="1" lang="en-US" altLang="ja-JP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State Selection </a:t>
            </a:r>
            <a:r>
              <a:rPr kumimoji="1" lang="ja-JP" altLang="en-US" sz="20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をツールに指示するパラメータ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13A7682-AEAF-E045-AB75-C265407CD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91B2BC-E2A1-4646-A737-B23973B651C6}"/>
              </a:ext>
            </a:extLst>
          </p:cNvPr>
          <p:cNvSpPr/>
          <p:nvPr/>
        </p:nvSpPr>
        <p:spPr>
          <a:xfrm>
            <a:off x="997334" y="2332502"/>
            <a:ext cx="4572000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 model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PartialLumpedVolume</a:t>
            </a:r>
            <a:endParaRPr lang="en" altLang="ja-JP" sz="16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…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Medium.BaseProperties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preferredMediumStates</a:t>
            </a:r>
            <a:r>
              <a:rPr lang="en" altLang="ja-JP" sz="16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=true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(start=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p_start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(start=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h_start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(start=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T_start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Xi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(start=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X_start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:Medium.nXi]));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…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CB839DB-6A4A-A54A-A0BC-77353F09BB55}"/>
              </a:ext>
            </a:extLst>
          </p:cNvPr>
          <p:cNvSpPr txBox="1"/>
          <p:nvPr/>
        </p:nvSpPr>
        <p:spPr>
          <a:xfrm>
            <a:off x="630001" y="1910989"/>
            <a:ext cx="838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Modelica.Fluid.Interfaces.PartialLumpedVolume</a:t>
            </a:r>
            <a:r>
              <a:rPr kumimoji="1"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での</a:t>
            </a:r>
            <a:r>
              <a:rPr kumimoji="1" lang="ja-JP" altLang="en-US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設定をみると</a:t>
            </a:r>
            <a:r>
              <a:rPr kumimoji="1"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...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48C6B2E-705D-2E4B-A3CD-D14C48B529E8}"/>
              </a:ext>
            </a:extLst>
          </p:cNvPr>
          <p:cNvSpPr txBox="1"/>
          <p:nvPr/>
        </p:nvSpPr>
        <p:spPr>
          <a:xfrm>
            <a:off x="484704" y="4383040"/>
            <a:ext cx="8190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preferredMediumStates</a:t>
            </a:r>
            <a:r>
              <a:rPr kumimoji="1"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の設定を変えると、</a:t>
            </a:r>
            <a:r>
              <a:rPr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BaseProperties</a:t>
            </a:r>
            <a:r>
              <a:rPr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モデルの変数</a:t>
            </a:r>
            <a:r>
              <a:rPr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p, T </a:t>
            </a:r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stateSelect</a:t>
            </a:r>
            <a:r>
              <a:rPr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パラメータが切り替わる。</a:t>
            </a:r>
            <a:r>
              <a:rPr kumimoji="1"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endParaRPr kumimoji="1" lang="ja-JP" altLang="en-US" sz="20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E6CB07-A9FF-014E-9DFB-AC12E0D8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24</a:t>
            </a:fld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54D041-4211-3340-96B7-AAFB722B27CE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9612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0188EEF-96A0-734A-B036-F885F5B1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>
            <a:norm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stateSelect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パラメータ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とは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...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07C9930-4DE0-7B43-A731-D10D9FCECCE7}"/>
              </a:ext>
            </a:extLst>
          </p:cNvPr>
          <p:cNvSpPr/>
          <p:nvPr/>
        </p:nvSpPr>
        <p:spPr>
          <a:xfrm>
            <a:off x="681999" y="2506650"/>
            <a:ext cx="7780002" cy="33624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7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type Real // Note: Defined with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syntax although predefined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RealType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value;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parameter StringType quantity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parameter StringType unit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parameter StringType displayUnit = "" "Default display unit";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parameter </a:t>
            </a:r>
            <a:r>
              <a:rPr lang="en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RealType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min=-</a:t>
            </a:r>
            <a:r>
              <a:rPr lang="en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Inf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, max=+</a:t>
            </a:r>
            <a:r>
              <a:rPr lang="en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Inf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; // </a:t>
            </a:r>
            <a:r>
              <a:rPr lang="en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Inf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denotes a large value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paramete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r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RealType start = 0; // Initial value</a:t>
            </a:r>
          </a:p>
          <a:p>
            <a:pPr>
              <a:lnSpc>
                <a:spcPts val="1720"/>
              </a:lnSpc>
            </a:pPr>
            <a:r>
              <a:rPr lang="en" altLang="ja-JP" sz="1600">
                <a:latin typeface="Migu 1M" panose="020B0509020203020207" pitchFamily="49" charset="-128"/>
                <a:ea typeface="Migu 1M" panose="020B0509020203020207" pitchFamily="49" charset="-128"/>
              </a:rPr>
              <a:t>  parameter </a:t>
            </a:r>
            <a:r>
              <a:rPr lang="en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BooleanType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fixed = true, // default for parameter/constant;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       = false; // default for other variables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parameter </a:t>
            </a:r>
            <a:r>
              <a:rPr lang="en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RealType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nominal; // Nominal value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parameter </a:t>
            </a:r>
            <a:r>
              <a:rPr lang="en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BooleanType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unbounded=false;     // For error control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parameter </a:t>
            </a:r>
            <a:r>
              <a:rPr lang="en" altLang="ja-JP" sz="16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StateSelect</a:t>
            </a:r>
            <a:r>
              <a:rPr lang="en" altLang="ja-JP" sz="16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stateSelect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StateSelect.default</a:t>
            </a:r>
            <a:r>
              <a:rPr lang="en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assert(value &gt;= min and value &lt;= max, "Variable value out of limit");</a:t>
            </a:r>
          </a:p>
          <a:p>
            <a:pPr>
              <a:lnSpc>
                <a:spcPts val="17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 Real; </a:t>
            </a:r>
            <a:endParaRPr lang="ja-JP" altLang="en-US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777235-887B-344D-9B74-EA2DBC506EA9}"/>
              </a:ext>
            </a:extLst>
          </p:cNvPr>
          <p:cNvSpPr/>
          <p:nvPr/>
        </p:nvSpPr>
        <p:spPr>
          <a:xfrm>
            <a:off x="630001" y="2065770"/>
            <a:ext cx="8309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/>
              </a:rPr>
              <a:t>https://www.modelica.org/documents/ModelicaSpec34.pdf</a:t>
            </a: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4.8.1 Real Type, p.52</a:t>
            </a:r>
            <a:endParaRPr lang="ja-JP" altLang="en-US" sz="16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3F937F-7C13-E945-BEB5-B73F7FFF15F0}"/>
              </a:ext>
            </a:extLst>
          </p:cNvPr>
          <p:cNvSpPr txBox="1"/>
          <p:nvPr/>
        </p:nvSpPr>
        <p:spPr>
          <a:xfrm>
            <a:off x="630001" y="818553"/>
            <a:ext cx="804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stateSelect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は、</a:t>
            </a: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言語の仕様として規定されている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Real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変数に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設定可能なパラメータである。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0A8BC0-161A-D842-ACA3-53012960ABC8}"/>
              </a:ext>
            </a:extLst>
          </p:cNvPr>
          <p:cNvSpPr txBox="1"/>
          <p:nvPr/>
        </p:nvSpPr>
        <p:spPr>
          <a:xfrm>
            <a:off x="630001" y="1693685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Predefined Type Real</a:t>
            </a:r>
            <a:endParaRPr kumimoji="1" lang="ja-JP" altLang="en-US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37AC515-8240-F24C-A8D2-EB033D96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D8C5F6C-D692-6949-81EC-9FAFEABACFC8}"/>
              </a:ext>
            </a:extLst>
          </p:cNvPr>
          <p:cNvSpPr txBox="1"/>
          <p:nvPr/>
        </p:nvSpPr>
        <p:spPr>
          <a:xfrm>
            <a:off x="5470497" y="1778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仕様書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8A331C-3228-214D-89A2-6322F0D22788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158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17F1F-51BD-BC42-B4AB-369DBC5F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</a:rPr>
              <a:t>stateSelect</a:t>
            </a:r>
            <a:r>
              <a:rPr kumimoji="1"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>
                <a:solidFill>
                  <a:srgbClr val="0070C0"/>
                </a:solidFill>
              </a:rPr>
              <a:t>に設定可能な</a:t>
            </a:r>
            <a:r>
              <a:rPr kumimoji="1" lang="ja-JP" altLang="en-US">
                <a:solidFill>
                  <a:srgbClr val="0070C0"/>
                </a:solidFill>
              </a:rPr>
              <a:t>値は</a:t>
            </a:r>
            <a:r>
              <a:rPr lang="en-US" altLang="ja-JP" dirty="0">
                <a:solidFill>
                  <a:srgbClr val="0070C0"/>
                </a:solidFill>
              </a:rPr>
              <a:t>...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208CED-A543-B147-B121-F3D4DB7867FF}"/>
              </a:ext>
            </a:extLst>
          </p:cNvPr>
          <p:cNvSpPr/>
          <p:nvPr/>
        </p:nvSpPr>
        <p:spPr>
          <a:xfrm>
            <a:off x="384925" y="1202554"/>
            <a:ext cx="8374150" cy="25545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type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StateSelect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enumeration(</a:t>
            </a:r>
          </a:p>
          <a:p>
            <a:r>
              <a:rPr lang="en-US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latin typeface="Migu 1M" panose="020B0509020203020207" pitchFamily="49" charset="-128"/>
                <a:ea typeface="Migu 1M" panose="020B0509020203020207" pitchFamily="49" charset="-128"/>
              </a:rPr>
              <a:t>never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"Do not use as state at all.",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latin typeface="Migu 1M" panose="020B0509020203020207" pitchFamily="49" charset="-128"/>
                <a:ea typeface="Migu 1M" panose="020B0509020203020207" pitchFamily="49" charset="-128"/>
              </a:rPr>
              <a:t>avoid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"Use as state, if it cannot be avoided (but only if variable appears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differentiated and no other potential state with attribute default,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prefer, or always can be selected).",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latin typeface="Migu 1M" panose="020B0509020203020207" pitchFamily="49" charset="-128"/>
                <a:ea typeface="Migu 1M" panose="020B0509020203020207" pitchFamily="49" charset="-128"/>
              </a:rPr>
              <a:t>default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"Use as state if appropriate, but only if variable appears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differentiated.",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latin typeface="Migu 1M" panose="020B0509020203020207" pitchFamily="49" charset="-128"/>
                <a:ea typeface="Migu 1M" panose="020B0509020203020207" pitchFamily="49" charset="-128"/>
              </a:rPr>
              <a:t>prefer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"Prefer it as state over those having the default value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(also variables can be selected, which do not appear differentiated). ",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latin typeface="Migu 1M" panose="020B0509020203020207" pitchFamily="49" charset="-128"/>
                <a:ea typeface="Migu 1M" panose="020B0509020203020207" pitchFamily="49" charset="-128"/>
              </a:rPr>
              <a:t>always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"Do use it as a state."); </a:t>
            </a:r>
            <a:endParaRPr lang="ja-JP" altLang="en-US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9FA7FD-C55D-974C-9BF4-4DD1343846DB}"/>
              </a:ext>
            </a:extLst>
          </p:cNvPr>
          <p:cNvSpPr/>
          <p:nvPr/>
        </p:nvSpPr>
        <p:spPr>
          <a:xfrm>
            <a:off x="384925" y="841931"/>
            <a:ext cx="788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/>
              </a:rPr>
              <a:t>https://www.modelica.org/documents/ModelicaSpec34.pdf</a:t>
            </a: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4.8.8.1, p.56</a:t>
            </a:r>
            <a:endParaRPr lang="ja-JP" altLang="en-US" sz="16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05B54C-A0CD-2046-B967-2D1F823D55DB}"/>
              </a:ext>
            </a:extLst>
          </p:cNvPr>
          <p:cNvSpPr txBox="1"/>
          <p:nvPr/>
        </p:nvSpPr>
        <p:spPr>
          <a:xfrm>
            <a:off x="384925" y="4240536"/>
            <a:ext cx="837415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never</a:t>
            </a:r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: </a:t>
            </a:r>
            <a:r>
              <a:rPr kumimoji="1"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独立変数として使用しない</a:t>
            </a:r>
            <a:endParaRPr kumimoji="1" lang="en-US" altLang="ja-JP" dirty="0">
              <a:latin typeface="Migu 1M" panose="020B0509020203020207" pitchFamily="49" charset="-128"/>
              <a:ea typeface="Migu 1M" panose="020B0509020203020207" pitchFamily="49" charset="-128"/>
              <a:cs typeface="MigMix 1P" panose="020B0502020203020207" pitchFamily="34" charset="-128"/>
            </a:endParaRPr>
          </a:p>
          <a:p>
            <a:r>
              <a:rPr lang="en-US" altLang="ja-JP" b="1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avoid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: </a:t>
            </a:r>
            <a:r>
              <a:rPr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独立変数として使用することをできるだけ避ける</a:t>
            </a:r>
            <a:endParaRPr lang="en-US" altLang="ja-JP" dirty="0">
              <a:latin typeface="Migu 1M" panose="020B0509020203020207" pitchFamily="49" charset="-128"/>
              <a:ea typeface="Migu 1M" panose="020B0509020203020207" pitchFamily="49" charset="-128"/>
              <a:cs typeface="MigMix 1P" panose="020B0502020203020207" pitchFamily="34" charset="-128"/>
            </a:endParaRPr>
          </a:p>
          <a:p>
            <a:r>
              <a:rPr kumimoji="1" lang="en-US" altLang="ja-JP" b="1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defa</a:t>
            </a:r>
            <a:r>
              <a:rPr lang="en-US" altLang="ja-JP" b="1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ult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: </a:t>
            </a:r>
            <a:r>
              <a:rPr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適切と判断されれば独立変数として使用する</a:t>
            </a:r>
            <a:endParaRPr lang="en-US" altLang="ja-JP" dirty="0">
              <a:latin typeface="Migu 1M" panose="020B0509020203020207" pitchFamily="49" charset="-128"/>
              <a:ea typeface="Migu 1M" panose="020B0509020203020207" pitchFamily="49" charset="-128"/>
              <a:cs typeface="MigMix 1P" panose="020B0502020203020207" pitchFamily="34" charset="-128"/>
            </a:endParaRPr>
          </a:p>
          <a:p>
            <a:r>
              <a:rPr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（ただし微分されている場合のみ）</a:t>
            </a:r>
            <a:endParaRPr lang="en-US" altLang="ja-JP" dirty="0">
              <a:latin typeface="Migu 1M" panose="020B0509020203020207" pitchFamily="49" charset="-128"/>
              <a:ea typeface="Migu 1M" panose="020B0509020203020207" pitchFamily="49" charset="-128"/>
              <a:cs typeface="MigMix 1P" panose="020B0502020203020207" pitchFamily="34" charset="-128"/>
            </a:endParaRPr>
          </a:p>
          <a:p>
            <a:r>
              <a:rPr kumimoji="1" lang="en-US" altLang="ja-JP" b="1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prefer</a:t>
            </a:r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: </a:t>
            </a:r>
            <a:r>
              <a:rPr kumimoji="1"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独立変数としてできるだけ使用する</a:t>
            </a:r>
            <a:endParaRPr kumimoji="1" lang="en-US" altLang="ja-JP" dirty="0">
              <a:latin typeface="Migu 1M" panose="020B0509020203020207" pitchFamily="49" charset="-128"/>
              <a:ea typeface="Migu 1M" panose="020B0509020203020207" pitchFamily="49" charset="-128"/>
              <a:cs typeface="MigMix 1P" panose="020B0502020203020207" pitchFamily="34" charset="-128"/>
            </a:endParaRPr>
          </a:p>
          <a:p>
            <a:r>
              <a:rPr kumimoji="1" lang="en-US" altLang="ja-JP" b="1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always</a:t>
            </a:r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: </a:t>
            </a:r>
            <a:r>
              <a:rPr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必ず独立変数として使用する</a:t>
            </a:r>
            <a:endParaRPr kumimoji="1" lang="ja-JP" altLang="en-US">
              <a:latin typeface="Migu 1M" panose="020B0509020203020207" pitchFamily="49" charset="-128"/>
              <a:ea typeface="Migu 1M" panose="020B0509020203020207" pitchFamily="49" charset="-128"/>
              <a:cs typeface="MigMix 1P" panose="020B0502020203020207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1D06A1-0C15-294C-9671-B43CFC886C44}"/>
              </a:ext>
            </a:extLst>
          </p:cNvPr>
          <p:cNvSpPr txBox="1"/>
          <p:nvPr/>
        </p:nvSpPr>
        <p:spPr>
          <a:xfrm>
            <a:off x="338570" y="3871204"/>
            <a:ext cx="79767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はじめての</a:t>
            </a:r>
            <a:r>
              <a:rPr kumimoji="1" lang="en-US" altLang="ja-JP" sz="16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プログラミング</a:t>
            </a:r>
            <a:r>
              <a:rPr kumimoji="1"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広野友英</a:t>
            </a:r>
            <a:r>
              <a:rPr kumimoji="1"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6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TechShare</a:t>
            </a:r>
            <a:r>
              <a:rPr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2017, p.34</a:t>
            </a:r>
            <a:endParaRPr kumimoji="1" lang="ja-JP" altLang="en-US" sz="16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B1E16D2-8B25-3C4A-B91B-68E202F9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A2411E0-B730-D44C-9A0D-20495080E3CE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581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2857B-9638-6144-90C6-CA8C0A5C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66" y="389259"/>
            <a:ext cx="8394729" cy="342851"/>
          </a:xfrm>
        </p:spPr>
        <p:txBody>
          <a:bodyPr wrap="square">
            <a:spAutoFit/>
          </a:bodyPr>
          <a:lstStyle/>
          <a:p>
            <a:r>
              <a:rPr kumimoji="1" lang="en-US" altLang="ja-JP" sz="1800" dirty="0" err="1">
                <a:solidFill>
                  <a:srgbClr val="0070C0"/>
                </a:solidFill>
              </a:rPr>
              <a:t>Modelica.Media.UserGuide.MediumDefinition.StaticStateSelection</a:t>
            </a:r>
            <a:r>
              <a:rPr kumimoji="1" lang="en-US" altLang="ja-JP" sz="1800" dirty="0">
                <a:solidFill>
                  <a:srgbClr val="0070C0"/>
                </a:solidFill>
              </a:rPr>
              <a:t> </a:t>
            </a:r>
            <a:r>
              <a:rPr kumimoji="1" lang="ja-JP" altLang="en-US" sz="1800">
                <a:solidFill>
                  <a:srgbClr val="0070C0"/>
                </a:solidFill>
              </a:rPr>
              <a:t>より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FD1E71D-29CA-8943-B109-798C1752B103}"/>
              </a:ext>
            </a:extLst>
          </p:cNvPr>
          <p:cNvSpPr txBox="1"/>
          <p:nvPr/>
        </p:nvSpPr>
        <p:spPr>
          <a:xfrm>
            <a:off x="472966" y="686954"/>
            <a:ext cx="614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保存則の成り立つ体積要素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(valance volume)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medium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が次のように定義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されている場合を考える。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5923DB-F081-A34E-9BCD-DBC6A05151EF}"/>
              </a:ext>
            </a:extLst>
          </p:cNvPr>
          <p:cNvSpPr/>
          <p:nvPr/>
        </p:nvSpPr>
        <p:spPr>
          <a:xfrm>
            <a:off x="630001" y="1333793"/>
            <a:ext cx="6811167" cy="234936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 Medium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Modelica.Media.Interfaces.PartialMedium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Medium.BaseProperties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  // mass balance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  der(M) 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port_a.m_flow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port_b.m_flow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  der(MX)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port_a_mX_flow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port_b_mX_flow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  M = V*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medium.d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  MX = M*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medium.X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  // Energy balance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 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U = M*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medium.u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  der(U)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port_a.H_flow+port_b.H_flow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en" altLang="ja-JP" sz="1600" dirty="0">
              <a:solidFill>
                <a:srgbClr val="000000"/>
              </a:solidFill>
              <a:effectLst/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042A38-BE6A-C144-B9C8-A986983E41D6}"/>
              </a:ext>
            </a:extLst>
          </p:cNvPr>
          <p:cNvSpPr txBox="1"/>
          <p:nvPr/>
        </p:nvSpPr>
        <p:spPr>
          <a:xfrm>
            <a:off x="5684824" y="2632779"/>
            <a:ext cx="249299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容器全体の質量保存則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成分物質の質量保存則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5112FF-B621-7247-98EB-E72BF0AF1B48}"/>
              </a:ext>
            </a:extLst>
          </p:cNvPr>
          <p:cNvSpPr txBox="1"/>
          <p:nvPr/>
        </p:nvSpPr>
        <p:spPr>
          <a:xfrm>
            <a:off x="4771064" y="328743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エネルギー保存則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20DEA2-BD5B-0E4D-871F-C45F7246178B}"/>
              </a:ext>
            </a:extLst>
          </p:cNvPr>
          <p:cNvSpPr txBox="1"/>
          <p:nvPr/>
        </p:nvSpPr>
        <p:spPr>
          <a:xfrm>
            <a:off x="942236" y="4038192"/>
            <a:ext cx="7915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preferredMediumStates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状態変数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p, T, d, u, h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のうち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2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つが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stateSelect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StateSelect.prefer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残りの３つの変数が、この２つの状態変数の関数の形で記述される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65A03A-CBD1-8541-A538-15BDFFE57CFA}"/>
              </a:ext>
            </a:extLst>
          </p:cNvPr>
          <p:cNvSpPr txBox="1"/>
          <p:nvPr/>
        </p:nvSpPr>
        <p:spPr>
          <a:xfrm>
            <a:off x="624184" y="372459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単成分物質（純物質）の場合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95C945-974A-164C-8604-B5324951CB77}"/>
              </a:ext>
            </a:extLst>
          </p:cNvPr>
          <p:cNvSpPr txBox="1"/>
          <p:nvPr/>
        </p:nvSpPr>
        <p:spPr>
          <a:xfrm>
            <a:off x="942236" y="5275115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Static State Selection (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静的状態変数選択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２つの状態変数の微分による線形方程式系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40223D-A0D3-9B4A-8E8D-D08E925B9CF0}"/>
              </a:ext>
            </a:extLst>
          </p:cNvPr>
          <p:cNvSpPr txBox="1"/>
          <p:nvPr/>
        </p:nvSpPr>
        <p:spPr>
          <a:xfrm>
            <a:off x="624184" y="49354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のとき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616EACC-EEB1-C64F-B01E-5ABE21099B01}"/>
              </a:ext>
            </a:extLst>
          </p:cNvPr>
          <p:cNvSpPr txBox="1"/>
          <p:nvPr/>
        </p:nvSpPr>
        <p:spPr>
          <a:xfrm>
            <a:off x="624184" y="59214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となる。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C97D29DA-3F57-9F48-8303-BBE1695D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7F6C373-9D5A-7D4E-A779-EC9CBA760C8F}"/>
              </a:ext>
            </a:extLst>
          </p:cNvPr>
          <p:cNvSpPr txBox="1"/>
          <p:nvPr/>
        </p:nvSpPr>
        <p:spPr>
          <a:xfrm>
            <a:off x="6298847" y="5239532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不要な非線形方程式の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繰り返し計算が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避けられる。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A3B0AF6A-BFA4-D940-9B89-E11480F595B4}"/>
              </a:ext>
            </a:extLst>
          </p:cNvPr>
          <p:cNvSpPr/>
          <p:nvPr/>
        </p:nvSpPr>
        <p:spPr>
          <a:xfrm>
            <a:off x="5980795" y="5477678"/>
            <a:ext cx="318052" cy="362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15A02EA-821B-934E-B0C9-E07AF2F4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947" y="704516"/>
            <a:ext cx="1727833" cy="19282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82D1CB-BF32-C640-9792-2B11363EB6C1}"/>
              </a:ext>
            </a:extLst>
          </p:cNvPr>
          <p:cNvCxnSpPr>
            <a:cxnSpLocks/>
          </p:cNvCxnSpPr>
          <p:nvPr/>
        </p:nvCxnSpPr>
        <p:spPr>
          <a:xfrm flipH="1" flipV="1">
            <a:off x="5147441" y="2282763"/>
            <a:ext cx="537383" cy="449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C45F960-51C5-6643-99C6-87015B5A8C9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186858" y="2508475"/>
            <a:ext cx="497966" cy="44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92E6905-99B2-5D44-B8CA-5AB1E65E8FE1}"/>
              </a:ext>
            </a:extLst>
          </p:cNvPr>
          <p:cNvSpPr txBox="1"/>
          <p:nvPr/>
        </p:nvSpPr>
        <p:spPr>
          <a:xfrm>
            <a:off x="4311691" y="1655934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BaseProperties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モデル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33BA12A-4B32-D948-8E89-181780CB6521}"/>
              </a:ext>
            </a:extLst>
          </p:cNvPr>
          <p:cNvCxnSpPr/>
          <p:nvPr/>
        </p:nvCxnSpPr>
        <p:spPr>
          <a:xfrm flipH="1" flipV="1">
            <a:off x="3896751" y="1688323"/>
            <a:ext cx="407963" cy="15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1B5B234-53E8-ED44-AAFD-0E08D636B2F3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8176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8D58DFC-6E99-5A45-8C2C-A914B7A11416}"/>
              </a:ext>
            </a:extLst>
          </p:cNvPr>
          <p:cNvSpPr/>
          <p:nvPr/>
        </p:nvSpPr>
        <p:spPr>
          <a:xfrm>
            <a:off x="630000" y="2761605"/>
            <a:ext cx="5485050" cy="12003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der(M) = V*der(d)</a:t>
            </a:r>
          </a:p>
          <a:p>
            <a:r>
              <a:rPr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der(U) = der(M)*u + M*der(u)</a:t>
            </a:r>
          </a:p>
          <a:p>
            <a:r>
              <a:rPr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der(d) = der(fd,p)*der(p) + der(fd,T)*der(T)</a:t>
            </a:r>
          </a:p>
          <a:p>
            <a:r>
              <a:rPr lang="ja-JP" altLang="en-US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der(u) = der(fu,p)*der(p) + der(fu,T)*der(T)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2D8DBC5-388E-9E40-AEC4-AA9E67F737F9}"/>
              </a:ext>
            </a:extLst>
          </p:cNvPr>
          <p:cNvSpPr txBox="1"/>
          <p:nvPr/>
        </p:nvSpPr>
        <p:spPr>
          <a:xfrm>
            <a:off x="630000" y="795809"/>
            <a:ext cx="4455066" cy="14773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p(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stateSelect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 = 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StateSelect.prefer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)</a:t>
            </a:r>
          </a:p>
          <a:p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T(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stateSelect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 = 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StateSelect.prefer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)  </a:t>
            </a:r>
          </a:p>
          <a:p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d = </a:t>
            </a:r>
            <a:r>
              <a:rPr kumimoji="1"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fd</a:t>
            </a:r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(</a:t>
            </a:r>
            <a:r>
              <a:rPr kumimoji="1"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p,T</a:t>
            </a:r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)</a:t>
            </a:r>
          </a:p>
          <a:p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u = 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fu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(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p,T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)</a:t>
            </a:r>
          </a:p>
          <a:p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h = </a:t>
            </a:r>
            <a:r>
              <a:rPr kumimoji="1"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fh</a:t>
            </a:r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(</a:t>
            </a:r>
            <a:r>
              <a:rPr kumimoji="1"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p,T</a:t>
            </a:r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)</a:t>
            </a:r>
            <a:endParaRPr kumimoji="1" lang="ja-JP" altLang="en-US">
              <a:latin typeface="Migu 1M" panose="020B0509020203020207" pitchFamily="49" charset="-128"/>
              <a:ea typeface="Migu 1M" panose="020B0509020203020207" pitchFamily="49" charset="-128"/>
              <a:cs typeface="MigMix 1P" panose="020B0502020203020207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A5EEB3-8892-C443-B546-E820A3ACFAA5}"/>
              </a:ext>
            </a:extLst>
          </p:cNvPr>
          <p:cNvSpPr txBox="1"/>
          <p:nvPr/>
        </p:nvSpPr>
        <p:spPr>
          <a:xfrm>
            <a:off x="630000" y="36000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例として、以下のように設定されている場合を考える。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A26057-2ABC-FE4B-9569-6D68D60C9264}"/>
              </a:ext>
            </a:extLst>
          </p:cNvPr>
          <p:cNvSpPr txBox="1"/>
          <p:nvPr/>
        </p:nvSpPr>
        <p:spPr>
          <a:xfrm>
            <a:off x="630000" y="2376528"/>
            <a:ext cx="725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index reduction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の結果、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medium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の微分方程式系は次のようになる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64A9D7-7F03-0340-AD65-AEAD60149E6C}"/>
              </a:ext>
            </a:extLst>
          </p:cNvPr>
          <p:cNvSpPr txBox="1"/>
          <p:nvPr/>
        </p:nvSpPr>
        <p:spPr>
          <a:xfrm>
            <a:off x="6303711" y="2843676"/>
            <a:ext cx="248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der(</a:t>
            </a:r>
            <a:r>
              <a:rPr kumimoji="1" lang="en-US" altLang="ja-JP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x,y</a:t>
            </a:r>
            <a:r>
              <a:rPr kumimoji="1" lang="en-US" altLang="ja-JP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</a:p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x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y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で偏微分する。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に将来的に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導入される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らしい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…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6E087C-3F25-0541-B07B-024751B3C400}"/>
              </a:ext>
            </a:extLst>
          </p:cNvPr>
          <p:cNvSpPr txBox="1"/>
          <p:nvPr/>
        </p:nvSpPr>
        <p:spPr>
          <a:xfrm>
            <a:off x="630000" y="4141821"/>
            <a:ext cx="7544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状態変数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p, T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は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ツールの積分器から与えられる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。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fd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p,T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), der(</a:t>
            </a: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fd,p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など他の関数は、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p, T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の関数として評価される。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der(M), der(U), der(d), der(u)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などを消去した全方程式系は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der(p)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der(T)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の線形方程式系となる。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AE08FE-E2BF-334B-8C2E-DF6CD5DD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F7218F-8F3B-7D40-BD9A-5ACAE5A1BBFB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367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5C4F63-719A-4F4A-9017-96F5DCDD872F}"/>
              </a:ext>
            </a:extLst>
          </p:cNvPr>
          <p:cNvSpPr txBox="1"/>
          <p:nvPr/>
        </p:nvSpPr>
        <p:spPr>
          <a:xfrm>
            <a:off x="630000" y="360000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うまくいかない場合の例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(Counter Example)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B9A723-B6CD-DF46-844C-0E13481E089F}"/>
              </a:ext>
            </a:extLst>
          </p:cNvPr>
          <p:cNvSpPr txBox="1"/>
          <p:nvPr/>
        </p:nvSpPr>
        <p:spPr>
          <a:xfrm>
            <a:off x="630000" y="795809"/>
            <a:ext cx="4455066" cy="14773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p(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stateSelect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 = 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StateSelect.prefer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)</a:t>
            </a:r>
          </a:p>
          <a:p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T(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stateSelect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 = </a:t>
            </a:r>
            <a:r>
              <a:rPr lang="en-US" altLang="ja-JP" dirty="0" err="1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StateSelect.prefer</a:t>
            </a:r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)  </a:t>
            </a:r>
          </a:p>
          <a:p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 h = h(T)</a:t>
            </a:r>
          </a:p>
          <a:p>
            <a:r>
              <a:rPr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 u = h – R*T</a:t>
            </a:r>
          </a:p>
          <a:p>
            <a:r>
              <a:rPr kumimoji="1" lang="en-US" altLang="ja-JP" dirty="0">
                <a:latin typeface="Migu 1M" panose="020B0509020203020207" pitchFamily="49" charset="-128"/>
                <a:ea typeface="Migu 1M" panose="020B0509020203020207" pitchFamily="49" charset="-128"/>
                <a:cs typeface="MigMix 1P" panose="020B0502020203020207" pitchFamily="34" charset="-128"/>
              </a:rPr>
              <a:t> p = d*R*T</a:t>
            </a:r>
            <a:endParaRPr kumimoji="1" lang="ja-JP" altLang="en-US">
              <a:latin typeface="Migu 1M" panose="020B0509020203020207" pitchFamily="49" charset="-128"/>
              <a:ea typeface="Migu 1M" panose="020B0509020203020207" pitchFamily="49" charset="-128"/>
              <a:cs typeface="MigMix 1P" panose="020B0502020203020207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9DCEFC4-77DA-0945-84CD-0D5B83F7A781}"/>
              </a:ext>
            </a:extLst>
          </p:cNvPr>
          <p:cNvSpPr txBox="1"/>
          <p:nvPr/>
        </p:nvSpPr>
        <p:spPr>
          <a:xfrm>
            <a:off x="2638096" y="1861762"/>
            <a:ext cx="38747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 </a:t>
            </a:r>
            <a:r>
              <a:rPr kumimoji="1" lang="ja-JP" altLang="en-US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</a:t>
            </a:r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en-US" altLang="ja-JP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p,T</a:t>
            </a:r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の関数の形になっていない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B3FBED01-A38B-D143-B039-EB6741207FF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860331" y="2046428"/>
            <a:ext cx="7777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FAD4A9-C945-3F49-AC7F-5B8A00DA4A7F}"/>
              </a:ext>
            </a:extLst>
          </p:cNvPr>
          <p:cNvSpPr txBox="1"/>
          <p:nvPr/>
        </p:nvSpPr>
        <p:spPr>
          <a:xfrm>
            <a:off x="630000" y="2457803"/>
            <a:ext cx="7711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もし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が状態変数なら、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を導出できなければならない。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 = p/(R*T)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と導出できるが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R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または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がゼロなら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division by zero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になってしまう。ツールは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R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や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がゼロになれないことを知らない。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そのため、ツールは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が、常に状態変数とはなれないことを仮定しなければならない。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したがって、ツールは、動的状態変数選択を行うか他の静的状態変数を探すことになる。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他の静的状態変数の候補として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が考えられる。（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は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の関数で表すことができる。）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を静的状態変数にするためには、ポテンシャル変数として微分の形（ 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der(d) = ... )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で与えられるか、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selectState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　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SelectState.prefer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か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SelectState.always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でなければならない。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541C1EC-1C9F-C64C-8525-3E288ADB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4DD30B-6CA2-9A4C-907F-78AE2B8F5EEB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BFECC75C-7831-FE49-807C-462C87A8874B}"/>
              </a:ext>
            </a:extLst>
          </p:cNvPr>
          <p:cNvSpPr/>
          <p:nvPr/>
        </p:nvSpPr>
        <p:spPr>
          <a:xfrm>
            <a:off x="2453509" y="5920840"/>
            <a:ext cx="575441" cy="275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B90671-C360-414D-933C-5F2FF49AF1B9}"/>
              </a:ext>
            </a:extLst>
          </p:cNvPr>
          <p:cNvSpPr txBox="1"/>
          <p:nvPr/>
        </p:nvSpPr>
        <p:spPr>
          <a:xfrm>
            <a:off x="3096555" y="587412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結局、動的状態変数選択になる</a:t>
            </a:r>
          </a:p>
        </p:txBody>
      </p:sp>
    </p:spTree>
    <p:extLst>
      <p:ext uri="{BB962C8B-B14F-4D97-AF65-F5344CB8AC3E}">
        <p14:creationId xmlns:p14="http://schemas.microsoft.com/office/powerpoint/2010/main" val="49914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F7FC0EA-C7E6-2D43-BF4E-434CB7AF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36" y="778128"/>
            <a:ext cx="4798721" cy="568659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/>
          <a:lstStyle/>
          <a:p>
            <a:r>
              <a:rPr kumimoji="1" lang="en-US" altLang="ja-JP" dirty="0" err="1">
                <a:solidFill>
                  <a:srgbClr val="0070C0"/>
                </a:solidFill>
              </a:rPr>
              <a:t>Modelica.Media</a:t>
            </a:r>
            <a:r>
              <a:rPr kumimoji="1" lang="en-US" altLang="ja-JP" dirty="0">
                <a:solidFill>
                  <a:srgbClr val="0070C0"/>
                </a:solidFill>
              </a:rPr>
              <a:t> </a:t>
            </a:r>
            <a:r>
              <a:rPr kumimoji="1" lang="ja-JP" altLang="en-US" dirty="0">
                <a:solidFill>
                  <a:srgbClr val="0070C0"/>
                </a:solidFill>
              </a:rPr>
              <a:t>の基本構成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79973" y="3476616"/>
            <a:ext cx="314504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kumimoji="1" lang="en-US" altLang="ja-JP" sz="1600" b="1" dirty="0" err="1">
                <a:latin typeface="MigMix 1P" charset="-128"/>
                <a:ea typeface="MigMix 1P" charset="-128"/>
                <a:cs typeface="MigMix 1P" charset="-128"/>
              </a:rPr>
              <a:t>ThermodynamicState</a:t>
            </a:r>
            <a:endParaRPr kumimoji="1" lang="en-US" altLang="ja-JP" sz="1600" b="1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en-US" altLang="ja-JP" sz="16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1600" dirty="0">
                <a:latin typeface="MigMix 1P" charset="-128"/>
                <a:ea typeface="MigMix 1P" charset="-128"/>
                <a:cs typeface="MigMix 1P" charset="-128"/>
              </a:rPr>
              <a:t>熱力学的状態を表すレコード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79973" y="4097384"/>
            <a:ext cx="314505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lang="en-US" altLang="ja-JP" sz="1600" b="1" dirty="0" err="1">
                <a:latin typeface="MigMix 1P" charset="-128"/>
                <a:ea typeface="MigMix 1P" charset="-128"/>
                <a:cs typeface="MigMix 1P" charset="-128"/>
              </a:rPr>
              <a:t>BaseProperties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 </a:t>
            </a:r>
          </a:p>
          <a:p>
            <a:r>
              <a:rPr kumimoji="1" lang="en-US" altLang="ja-JP" sz="16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1600" dirty="0">
                <a:latin typeface="MigMix 1P" charset="-128"/>
                <a:ea typeface="MigMix 1P" charset="-128"/>
                <a:cs typeface="MigMix 1P" charset="-128"/>
              </a:rPr>
              <a:t>基本物性モデル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79973" y="4716902"/>
            <a:ext cx="3145049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latin typeface="MigMix 1P" charset="-128"/>
                <a:ea typeface="MigMix 1P" charset="-128"/>
                <a:cs typeface="MigMix 1P" charset="-128"/>
              </a:rPr>
              <a:t>5. </a:t>
            </a:r>
            <a:r>
              <a:rPr kumimoji="1" lang="en-US" altLang="ja-JP" sz="1600" b="1" dirty="0" err="1">
                <a:latin typeface="MigMix 1P" charset="-128"/>
                <a:ea typeface="MigMix 1P" charset="-128"/>
                <a:cs typeface="MigMix 1P" charset="-128"/>
              </a:rPr>
              <a:t>setStateXXX</a:t>
            </a:r>
            <a:endParaRPr kumimoji="1" lang="en-US" altLang="ja-JP" sz="1600" b="1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1600" dirty="0">
                <a:latin typeface="MigMix 1P" charset="-128"/>
                <a:ea typeface="MigMix 1P" charset="-128"/>
                <a:cs typeface="MigMix 1P" charset="-128"/>
              </a:rPr>
              <a:t>熱力学的状態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 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ThermodynamicState</a:t>
            </a:r>
            <a:r>
              <a:rPr lang="ja-JP" altLang="en-US" sz="1600" dirty="0">
                <a:latin typeface="MigMix 1P" charset="-128"/>
                <a:ea typeface="MigMix 1P" charset="-128"/>
                <a:cs typeface="MigMix 1P" charset="-128"/>
              </a:rPr>
              <a:t>）</a:t>
            </a:r>
            <a:endParaRPr lang="en-US" altLang="ja-JP" sz="16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1600" dirty="0">
                <a:latin typeface="MigMix 1P" charset="-128"/>
                <a:ea typeface="MigMix 1P" charset="-128"/>
                <a:cs typeface="MigMix 1P" charset="-128"/>
              </a:rPr>
              <a:t>を返す関数</a:t>
            </a:r>
            <a:endParaRPr kumimoji="1" lang="ja-JP" altLang="en-US" sz="16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79973" y="5832288"/>
            <a:ext cx="314504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MigMix 1P" charset="-128"/>
                <a:ea typeface="MigMix 1P" charset="-128"/>
                <a:cs typeface="MigMix 1P" charset="-128"/>
              </a:rPr>
              <a:t>6. </a:t>
            </a:r>
            <a:r>
              <a:rPr lang="ja-JP" altLang="en-US" sz="1600">
                <a:latin typeface="MigMix 1P" charset="-128"/>
                <a:ea typeface="MigMix 1P" charset="-128"/>
                <a:cs typeface="MigMix 1P" charset="-128"/>
              </a:rPr>
              <a:t>粘性率</a:t>
            </a:r>
            <a:r>
              <a:rPr lang="ja-JP" altLang="en-US" sz="1600" dirty="0">
                <a:latin typeface="MigMix 1P" charset="-128"/>
                <a:ea typeface="MigMix 1P" charset="-128"/>
                <a:cs typeface="MigMix 1P" charset="-128"/>
              </a:rPr>
              <a:t>、</a:t>
            </a:r>
            <a:r>
              <a:rPr lang="ja-JP" altLang="en-US" sz="1600">
                <a:latin typeface="MigMix 1P" charset="-128"/>
                <a:ea typeface="MigMix 1P" charset="-128"/>
                <a:cs typeface="MigMix 1P" charset="-128"/>
              </a:rPr>
              <a:t>熱伝導率など</a:t>
            </a:r>
            <a:endParaRPr lang="en-US" altLang="ja-JP" sz="16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1600">
                <a:latin typeface="MigMix 1P" charset="-128"/>
                <a:ea typeface="MigMix 1P" charset="-128"/>
                <a:cs typeface="MigMix 1P" charset="-128"/>
              </a:rPr>
              <a:t>の</a:t>
            </a:r>
            <a:r>
              <a:rPr lang="ja-JP" altLang="en-US" sz="1600" b="1">
                <a:latin typeface="MigMix 1P" charset="-128"/>
                <a:ea typeface="MigMix 1P" charset="-128"/>
                <a:cs typeface="MigMix 1P" charset="-128"/>
              </a:rPr>
              <a:t>物性値関数</a:t>
            </a:r>
            <a:endParaRPr kumimoji="1" lang="ja-JP" altLang="en-US" sz="16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79973" y="2608403"/>
            <a:ext cx="315357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MigMix 1P" charset="-128"/>
                <a:ea typeface="MigMix 1P" charset="-128"/>
                <a:cs typeface="MigMix 1P" charset="-128"/>
              </a:rPr>
              <a:t>2. </a:t>
            </a:r>
            <a:r>
              <a:rPr kumimoji="1" lang="en-US" altLang="ja-JP" sz="1600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1600" b="1">
                <a:latin typeface="MigMix 1P" charset="-128"/>
                <a:ea typeface="MigMix 1P" charset="-128"/>
                <a:cs typeface="MigMix 1P" charset="-128"/>
              </a:rPr>
              <a:t>定数</a:t>
            </a:r>
            <a:endParaRPr kumimoji="1" lang="en-US" altLang="ja-JP" sz="1600" b="1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1600" dirty="0">
                <a:latin typeface="MigMix 1P" charset="-128"/>
                <a:ea typeface="MigMix 1P" charset="-128"/>
                <a:cs typeface="MigMix 1P" charset="-128"/>
              </a:rPr>
              <a:t>物質名、成分名、参照</a:t>
            </a:r>
            <a:r>
              <a:rPr kumimoji="1" lang="ja-JP" altLang="en-US" sz="1600" dirty="0">
                <a:latin typeface="MigMix 1P" charset="-128"/>
                <a:ea typeface="MigMix 1P" charset="-128"/>
                <a:cs typeface="MigMix 1P" charset="-128"/>
              </a:rPr>
              <a:t>状態</a:t>
            </a:r>
            <a:endParaRPr kumimoji="1" lang="en-US" altLang="ja-JP" sz="16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1600" dirty="0">
                <a:latin typeface="MigMix 1P" charset="-128"/>
                <a:ea typeface="MigMix 1P" charset="-128"/>
                <a:cs typeface="MigMix 1P" charset="-128"/>
              </a:rPr>
              <a:t>デフォルト状態などを示す定数</a:t>
            </a:r>
            <a:endParaRPr kumimoji="1" lang="ja-JP" altLang="en-US" sz="16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888494" y="1985460"/>
            <a:ext cx="314504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MigMix 1P" charset="-128"/>
                <a:ea typeface="MigMix 1P" charset="-128"/>
                <a:cs typeface="MigMix 1P" charset="-128"/>
              </a:rPr>
              <a:t>1. Types </a:t>
            </a:r>
            <a:r>
              <a:rPr lang="ja-JP" altLang="en-US" sz="1600">
                <a:latin typeface="MigMix 1P" charset="-128"/>
                <a:ea typeface="MigMix 1P" charset="-128"/>
                <a:cs typeface="MigMix 1P" charset="-128"/>
              </a:rPr>
              <a:t>物性値の型や</a:t>
            </a:r>
            <a:endParaRPr lang="en-US" altLang="ja-JP" sz="16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1600">
                <a:latin typeface="MigMix 1P" charset="-128"/>
                <a:ea typeface="MigMix 1P" charset="-128"/>
                <a:cs typeface="MigMix 1P" charset="-128"/>
              </a:rPr>
              <a:t>定数レコードの型</a:t>
            </a:r>
            <a:endParaRPr lang="en-US" altLang="ja-JP" sz="16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188343" y="1942635"/>
            <a:ext cx="2382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全ての物質の</a:t>
            </a:r>
            <a:endParaRPr lang="en-US" altLang="ja-JP" sz="2000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ベースパッケージ</a:t>
            </a:r>
            <a:endParaRPr lang="ja-JP" altLang="en-US" sz="2000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565873" y="4682159"/>
            <a:ext cx="18896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個々の物質の</a:t>
            </a:r>
            <a:endParaRPr lang="en-US" altLang="ja-JP" sz="2000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パッケージ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4029617" y="4797287"/>
            <a:ext cx="167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3〜6 </a:t>
            </a:r>
            <a:r>
              <a:rPr lang="ja-JP" altLang="en-US" b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の宣言</a:t>
            </a:r>
            <a:endParaRPr lang="ja-JP" altLang="en-US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005510" y="5605052"/>
            <a:ext cx="1516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2 </a:t>
            </a:r>
            <a:r>
              <a:rPr lang="ja-JP" altLang="en-US" b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の再定義</a:t>
            </a:r>
            <a:endParaRPr lang="en-US" altLang="ja-JP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b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と追加</a:t>
            </a:r>
            <a:endParaRPr lang="ja-JP" altLang="en-US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501307" y="166477"/>
            <a:ext cx="352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3〜6.</a:t>
            </a: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交換可能な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record, </a:t>
            </a:r>
          </a:p>
          <a:p>
            <a:r>
              <a:rPr kumimoji="1"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model,</a:t>
            </a:r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partial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function, </a:t>
            </a:r>
            <a:r>
              <a:rPr lang="mr-IN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…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B1DB9381-5E14-534F-A1E7-EF771B15A959}"/>
              </a:ext>
            </a:extLst>
          </p:cNvPr>
          <p:cNvCxnSpPr>
            <a:stCxn id="44" idx="1"/>
          </p:cNvCxnSpPr>
          <p:nvPr/>
        </p:nvCxnSpPr>
        <p:spPr>
          <a:xfrm flipH="1">
            <a:off x="4907696" y="674309"/>
            <a:ext cx="593611" cy="44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1B96F05C-9F59-E943-B4FB-973BC1A0A048}"/>
              </a:ext>
            </a:extLst>
          </p:cNvPr>
          <p:cNvSpPr txBox="1"/>
          <p:nvPr/>
        </p:nvSpPr>
        <p:spPr>
          <a:xfrm>
            <a:off x="3005510" y="2986469"/>
            <a:ext cx="113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2. 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定数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C04A2C1-6564-4C44-9FF8-7F324D66B6C5}"/>
              </a:ext>
            </a:extLst>
          </p:cNvPr>
          <p:cNvSpPr txBox="1"/>
          <p:nvPr/>
        </p:nvSpPr>
        <p:spPr>
          <a:xfrm>
            <a:off x="3483673" y="682051"/>
            <a:ext cx="2379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1. Types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0E81E2EF-E89E-3B4B-BC95-AB234978F631}"/>
              </a:ext>
            </a:extLst>
          </p:cNvPr>
          <p:cNvCxnSpPr/>
          <p:nvPr/>
        </p:nvCxnSpPr>
        <p:spPr>
          <a:xfrm flipH="1">
            <a:off x="3191933" y="895903"/>
            <a:ext cx="229424" cy="78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673470D-13A9-6441-8FAF-C4359386CE27}"/>
              </a:ext>
            </a:extLst>
          </p:cNvPr>
          <p:cNvSpPr txBox="1"/>
          <p:nvPr/>
        </p:nvSpPr>
        <p:spPr>
          <a:xfrm>
            <a:off x="901368" y="4145806"/>
            <a:ext cx="181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（多段階）継承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5973684-4DCF-B94A-96AB-DCD041E82F11}"/>
              </a:ext>
            </a:extLst>
          </p:cNvPr>
          <p:cNvSpPr txBox="1"/>
          <p:nvPr/>
        </p:nvSpPr>
        <p:spPr>
          <a:xfrm>
            <a:off x="2455559" y="19426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継承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79C99B2-C577-664E-960A-CA823483FF3C}"/>
              </a:ext>
            </a:extLst>
          </p:cNvPr>
          <p:cNvSpPr/>
          <p:nvPr/>
        </p:nvSpPr>
        <p:spPr>
          <a:xfrm>
            <a:off x="4029617" y="4191973"/>
            <a:ext cx="1850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1 </a:t>
            </a:r>
            <a:r>
              <a:rPr lang="ja-JP" altLang="en-US" b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のパラメータ</a:t>
            </a:r>
            <a:endParaRPr lang="en-US" altLang="ja-JP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b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変更</a:t>
            </a:r>
            <a:endParaRPr lang="ja-JP" altLang="en-US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A1010F47-7D08-5C41-BAFA-D8B761D83AC0}"/>
              </a:ext>
            </a:extLst>
          </p:cNvPr>
          <p:cNvSpPr txBox="1"/>
          <p:nvPr/>
        </p:nvSpPr>
        <p:spPr>
          <a:xfrm>
            <a:off x="5996628" y="1371060"/>
            <a:ext cx="302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Medium (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媒体物質モデル）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の構成要素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CF96483-D6A6-F042-8F18-6E6E7A2B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F7A8FC8-88AB-784D-B1B8-706C4F4B628F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1032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24F6EF-C6E7-B74A-B150-2CCB7657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State Selection </a:t>
            </a:r>
            <a:r>
              <a:rPr kumimoji="1" lang="ja-JP" altLang="en-US">
                <a:solidFill>
                  <a:srgbClr val="0070C0"/>
                </a:solidFill>
              </a:rPr>
              <a:t>のテスト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C3CFDF-2835-BB48-BA36-E9A70617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936310-51D1-E941-9A80-C7F195BAADA3}"/>
              </a:ext>
            </a:extLst>
          </p:cNvPr>
          <p:cNvSpPr/>
          <p:nvPr/>
        </p:nvSpPr>
        <p:spPr>
          <a:xfrm>
            <a:off x="341007" y="1231229"/>
            <a:ext cx="8461985" cy="52098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Room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Modelica.Media.Air.DryAirNasa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parameter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SI.Volume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V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22.0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Modelica.Fluid.Interfaces.FluidPort_b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Medium)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Modelica.Fluid.Interfaces.FluidPort_b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Medium)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Medium.BaseProperties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SI.Mass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SI.Energy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U;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M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* V;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U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medium.u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* M;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(M)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port_a.m_flow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port_b.m_flow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(U) =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actualStream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port_a.h_outflow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*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port_a.m_flow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actualStream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port_b.h_outflow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*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port_b.m_flow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port_a.p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medium.p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port_b.p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medium.p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port_a.h_outflow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medium.h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port_b.h_outflow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medium.h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initial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293.15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medium.p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101325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Room;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1BF7FD6-D8AD-064B-BC84-3B6605F6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82" y="4406272"/>
            <a:ext cx="1780735" cy="166968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D7A88C-5B8B-0D48-AFB8-5BCEFFD811D2}"/>
              </a:ext>
            </a:extLst>
          </p:cNvPr>
          <p:cNvSpPr txBox="1"/>
          <p:nvPr/>
        </p:nvSpPr>
        <p:spPr>
          <a:xfrm>
            <a:off x="630001" y="861897"/>
            <a:ext cx="475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簡単な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valance volume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モデル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を作成する。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D9FF30-CE3A-5D44-9A4D-EEB1BCC3D19C}"/>
              </a:ext>
            </a:extLst>
          </p:cNvPr>
          <p:cNvSpPr txBox="1"/>
          <p:nvPr/>
        </p:nvSpPr>
        <p:spPr>
          <a:xfrm>
            <a:off x="5172891" y="309361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質量保存則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エネルギー保存則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507B1D3-09BC-EF45-AC61-C7137C462E6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93921" y="3416784"/>
            <a:ext cx="478970" cy="52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360F6B4-DF37-2B40-B092-5E6B090DE03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886813" y="3739949"/>
            <a:ext cx="301741" cy="3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B10F8E-6B3F-A34C-AB0B-1A73397FE30C}"/>
              </a:ext>
            </a:extLst>
          </p:cNvPr>
          <p:cNvSpPr txBox="1"/>
          <p:nvPr/>
        </p:nvSpPr>
        <p:spPr>
          <a:xfrm>
            <a:off x="6566482" y="161614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４畳半ぐらいの大きさ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73164CA-49AF-EB49-96B7-1FF0F6FBCD7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657602" y="1785417"/>
            <a:ext cx="2908880" cy="2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F429DA9-AFE4-CB4C-A851-F5E4E5630952}"/>
              </a:ext>
            </a:extLst>
          </p:cNvPr>
          <p:cNvSpPr txBox="1"/>
          <p:nvPr/>
        </p:nvSpPr>
        <p:spPr>
          <a:xfrm>
            <a:off x="3602422" y="5380010"/>
            <a:ext cx="168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初期状態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20 ℃, 1 atom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14375DC-BBCA-4F41-97FD-5D4E102B1835}"/>
              </a:ext>
            </a:extLst>
          </p:cNvPr>
          <p:cNvCxnSpPr>
            <a:cxnSpLocks/>
          </p:cNvCxnSpPr>
          <p:nvPr/>
        </p:nvCxnSpPr>
        <p:spPr>
          <a:xfrm flipH="1">
            <a:off x="2837793" y="5703176"/>
            <a:ext cx="704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011FE21B-8B23-2B47-9D86-C98BE46DBA5E}"/>
              </a:ext>
            </a:extLst>
          </p:cNvPr>
          <p:cNvSpPr/>
          <p:nvPr/>
        </p:nvSpPr>
        <p:spPr>
          <a:xfrm>
            <a:off x="2609193" y="5517931"/>
            <a:ext cx="228600" cy="3704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9F9801-D1DC-AB45-A90C-297F55ACF783}"/>
              </a:ext>
            </a:extLst>
          </p:cNvPr>
          <p:cNvSpPr txBox="1"/>
          <p:nvPr/>
        </p:nvSpPr>
        <p:spPr>
          <a:xfrm>
            <a:off x="4805236" y="2601025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BaseProperties</a:t>
            </a:r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モデル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44DA249-857D-424A-A8A1-EFBE7542405A}"/>
              </a:ext>
            </a:extLst>
          </p:cNvPr>
          <p:cNvCxnSpPr/>
          <p:nvPr/>
        </p:nvCxnSpPr>
        <p:spPr>
          <a:xfrm flipH="1">
            <a:off x="3657602" y="2763608"/>
            <a:ext cx="1104312" cy="49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973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6B0B-F686-4247-85AE-9ED7AE02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000">
                <a:solidFill>
                  <a:srgbClr val="0070C0"/>
                </a:solidFill>
              </a:rPr>
              <a:t>システムモデル</a:t>
            </a:r>
            <a:r>
              <a:rPr lang="en-US" altLang="ja-JP" sz="2000" dirty="0">
                <a:solidFill>
                  <a:srgbClr val="0070C0"/>
                </a:solidFill>
              </a:rPr>
              <a:t>① </a:t>
            </a:r>
            <a:r>
              <a:rPr lang="en-US" altLang="ja-JP" sz="2000" dirty="0" err="1">
                <a:solidFill>
                  <a:srgbClr val="0070C0"/>
                </a:solidFill>
              </a:rPr>
              <a:t>RoomTest_</a:t>
            </a:r>
            <a:r>
              <a:rPr kumimoji="1" lang="en-US" altLang="ja-JP" sz="2000" dirty="0" err="1">
                <a:solidFill>
                  <a:srgbClr val="0070C0"/>
                </a:solidFill>
              </a:rPr>
              <a:t>prefer</a:t>
            </a:r>
            <a:endParaRPr kumimoji="1" lang="ja-JP" altLang="en-US" sz="2000">
              <a:solidFill>
                <a:srgbClr val="0070C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039B80-0158-3D49-AF16-D3DE7957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9CEC20-B3B8-7B42-96AF-37479A43103A}"/>
              </a:ext>
            </a:extLst>
          </p:cNvPr>
          <p:cNvSpPr/>
          <p:nvPr/>
        </p:nvSpPr>
        <p:spPr>
          <a:xfrm>
            <a:off x="630001" y="1250648"/>
            <a:ext cx="7883999" cy="33752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RoomTest_prefer</a:t>
            </a:r>
            <a:endParaRPr lang="en" altLang="ja-JP" sz="1600" b="1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Modelica.Media.Air.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DryAirNasa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AbsolutePressure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(nominal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100000.0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Room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room1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preferredMediumStates</a:t>
            </a:r>
            <a:r>
              <a:rPr lang="en" altLang="ja-JP" sz="1600" b="1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true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Modelica.Fluid.Sources.MassFlowSource_T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boundary1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redeclare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 T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323.15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nPorts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Modelica.Fluid.Sources.MassFlowSource_T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boundary2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0.045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nPorts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connect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(boundary2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ports[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], room1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port_b)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connect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(boundary1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ports[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], room1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port_a)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RoomTest_prefer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D43193-49F0-424E-BAC6-314C501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034" y="4667882"/>
            <a:ext cx="5111932" cy="16465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C172835-1D55-4342-A36B-48968321F9D2}"/>
              </a:ext>
            </a:extLst>
          </p:cNvPr>
          <p:cNvSpPr txBox="1"/>
          <p:nvPr/>
        </p:nvSpPr>
        <p:spPr>
          <a:xfrm>
            <a:off x="630000" y="872658"/>
            <a:ext cx="670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room1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medium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preferredMediumStatus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true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に設定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3FABBF-B976-3441-8C02-B4D9B9BA8C84}"/>
              </a:ext>
            </a:extLst>
          </p:cNvPr>
          <p:cNvSpPr txBox="1"/>
          <p:nvPr/>
        </p:nvSpPr>
        <p:spPr>
          <a:xfrm>
            <a:off x="1873898" y="598701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50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℃, 0.05 kg/s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0C1E3C-31D7-7642-851F-7FBFED15C527}"/>
              </a:ext>
            </a:extLst>
          </p:cNvPr>
          <p:cNvSpPr txBox="1"/>
          <p:nvPr/>
        </p:nvSpPr>
        <p:spPr>
          <a:xfrm>
            <a:off x="5923258" y="5972721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-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0.045 kg/s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EC52DF3-C59F-3D45-A5AA-5F0099D7265C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6120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C6B0B-F686-4247-85AE-9ED7AE02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000">
                <a:solidFill>
                  <a:srgbClr val="0070C0"/>
                </a:solidFill>
              </a:rPr>
              <a:t>システムモデル②</a:t>
            </a:r>
            <a:r>
              <a:rPr lang="en-US" altLang="ja-JP" sz="2000" dirty="0">
                <a:solidFill>
                  <a:srgbClr val="0070C0"/>
                </a:solidFill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</a:rPr>
              <a:t>RoomTest_default</a:t>
            </a:r>
            <a:endParaRPr kumimoji="1" lang="ja-JP" altLang="en-US" sz="2000">
              <a:solidFill>
                <a:srgbClr val="0070C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039B80-0158-3D49-AF16-D3DE7957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32</a:t>
            </a:fld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9CEC20-B3B8-7B42-96AF-37479A43103A}"/>
              </a:ext>
            </a:extLst>
          </p:cNvPr>
          <p:cNvSpPr/>
          <p:nvPr/>
        </p:nvSpPr>
        <p:spPr>
          <a:xfrm>
            <a:off x="630001" y="1239894"/>
            <a:ext cx="7883999" cy="33752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RoomTest_default</a:t>
            </a:r>
            <a:endParaRPr lang="en" altLang="ja-JP" sz="1600" b="1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Modelica.Media.Air.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DryAirNasa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AbsolutePressure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(nominal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100000.0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Room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room1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preferredMediumStates</a:t>
            </a:r>
            <a:r>
              <a:rPr lang="en" altLang="ja-JP" sz="1600" b="1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false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Modelica.Fluid.Sources.MassFlowSource_T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boundary1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redeclare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 T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323.15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nPorts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Modelica.Fluid.Sources.MassFlowSource_T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boundary2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m_flow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0.045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nPorts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connect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(boundary2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ports[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], room1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port_b)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connect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(boundary1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ports[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], room1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port_a)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RoomTest_default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DD1372F-0F50-704E-A88F-FF58D77B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034" y="4646709"/>
            <a:ext cx="5111932" cy="164651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9F4AC2-0871-BB44-9F8B-F8A86686C1B4}"/>
              </a:ext>
            </a:extLst>
          </p:cNvPr>
          <p:cNvSpPr txBox="1"/>
          <p:nvPr/>
        </p:nvSpPr>
        <p:spPr>
          <a:xfrm>
            <a:off x="630001" y="864000"/>
            <a:ext cx="704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room1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medium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preferredMediumStatus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false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に設定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8D9B52A-19A3-C24C-82D1-312B7ED6D9A6}"/>
              </a:ext>
            </a:extLst>
          </p:cNvPr>
          <p:cNvSpPr txBox="1"/>
          <p:nvPr/>
        </p:nvSpPr>
        <p:spPr>
          <a:xfrm>
            <a:off x="1873898" y="598701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50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℃, 0.05 kg/s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633B644-0E77-7349-BAC7-961CCE1550B1}"/>
              </a:ext>
            </a:extLst>
          </p:cNvPr>
          <p:cNvSpPr txBox="1"/>
          <p:nvPr/>
        </p:nvSpPr>
        <p:spPr>
          <a:xfrm>
            <a:off x="5923258" y="5972721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-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0.045 kg/s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4E3A93-FB37-4947-9886-B99C274584FB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606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95ECD8B5-9E2E-674E-9400-DADDE13C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09" y="786545"/>
            <a:ext cx="3008708" cy="39091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74FE1E4-4B6A-F84F-86F8-D0585672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Simulation &gt; Simulation Setup </a:t>
            </a:r>
            <a:r>
              <a:rPr kumimoji="1" lang="ja-JP" altLang="en-US">
                <a:solidFill>
                  <a:srgbClr val="0070C0"/>
                </a:solidFill>
              </a:rPr>
              <a:t>の設定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8796D5-119B-544C-9F86-AC160989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12A78A-BC18-9045-9CB5-DC495455B860}"/>
              </a:ext>
            </a:extLst>
          </p:cNvPr>
          <p:cNvSpPr txBox="1"/>
          <p:nvPr/>
        </p:nvSpPr>
        <p:spPr>
          <a:xfrm>
            <a:off x="2081699" y="4578543"/>
            <a:ext cx="27975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Start Time = 0 [secs]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End Time = 5000 [secs</a:t>
            </a:r>
            <a:r>
              <a:rPr lang="en-US" altLang="ja-JP" dirty="0">
                <a:solidFill>
                  <a:srgbClr val="0070C0"/>
                </a:solidFill>
              </a:rPr>
              <a:t>]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4F1292-E318-0743-AAA4-290C391EB245}"/>
              </a:ext>
            </a:extLst>
          </p:cNvPr>
          <p:cNvSpPr/>
          <p:nvPr/>
        </p:nvSpPr>
        <p:spPr>
          <a:xfrm>
            <a:off x="1184409" y="5404843"/>
            <a:ext cx="67812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チェック</a:t>
            </a:r>
            <a:endParaRPr lang="en-US" altLang="ja-JP" sz="16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Save __</a:t>
            </a:r>
            <a:r>
              <a:rPr lang="en-US" altLang="ja-JP" sz="16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OpenModelica_SimulationFlags</a:t>
            </a:r>
            <a:r>
              <a:rPr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annotation inside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Simulate </a:t>
            </a:r>
            <a:endParaRPr lang="ja-JP" altLang="en-US" sz="16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7C636DA-01CD-3C43-857F-7CC58079F6BC}"/>
              </a:ext>
            </a:extLst>
          </p:cNvPr>
          <p:cNvSpPr/>
          <p:nvPr/>
        </p:nvSpPr>
        <p:spPr>
          <a:xfrm>
            <a:off x="2081699" y="1388599"/>
            <a:ext cx="1756237" cy="262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5BC613E-4E43-124C-821C-43E16982B82A}"/>
              </a:ext>
            </a:extLst>
          </p:cNvPr>
          <p:cNvSpPr/>
          <p:nvPr/>
        </p:nvSpPr>
        <p:spPr>
          <a:xfrm>
            <a:off x="1416626" y="3966909"/>
            <a:ext cx="1508151" cy="262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DD6145EE-0D8C-AE41-BF05-27841A83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00" y="790304"/>
            <a:ext cx="3010829" cy="3911880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B46AF96-C673-9043-AE66-3B69396B117B}"/>
              </a:ext>
            </a:extLst>
          </p:cNvPr>
          <p:cNvCxnSpPr/>
          <p:nvPr/>
        </p:nvCxnSpPr>
        <p:spPr>
          <a:xfrm flipV="1">
            <a:off x="1615440" y="4229066"/>
            <a:ext cx="327660" cy="1175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D1CBF665-50D9-FF49-A56F-A66103F3126C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2959817" y="1706880"/>
            <a:ext cx="520663" cy="287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42E4B9F-ED86-8045-8644-CDC8C3E961FB}"/>
              </a:ext>
            </a:extLst>
          </p:cNvPr>
          <p:cNvSpPr txBox="1"/>
          <p:nvPr/>
        </p:nvSpPr>
        <p:spPr>
          <a:xfrm>
            <a:off x="5192302" y="4561438"/>
            <a:ext cx="2877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Simulation Flags </a:t>
            </a:r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のチェック</a:t>
            </a:r>
            <a:endParaRPr kumimoji="1" lang="en-US" altLang="ja-JP" sz="16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LOG_LS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LOG_NLS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LOG_STATS</a:t>
            </a:r>
            <a:endParaRPr kumimoji="1" lang="ja-JP" altLang="en-US" sz="16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F7FB994-EA85-8E46-82B8-16AA4D0535AC}"/>
              </a:ext>
            </a:extLst>
          </p:cNvPr>
          <p:cNvSpPr/>
          <p:nvPr/>
        </p:nvSpPr>
        <p:spPr>
          <a:xfrm>
            <a:off x="5255888" y="3117850"/>
            <a:ext cx="351162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1C98A1E-9F96-6B41-BD07-8D561662665D}"/>
              </a:ext>
            </a:extLst>
          </p:cNvPr>
          <p:cNvSpPr/>
          <p:nvPr/>
        </p:nvSpPr>
        <p:spPr>
          <a:xfrm>
            <a:off x="6789413" y="3117850"/>
            <a:ext cx="351162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7B87882-90C4-4740-AAA5-F440E909C9FA}"/>
              </a:ext>
            </a:extLst>
          </p:cNvPr>
          <p:cNvSpPr/>
          <p:nvPr/>
        </p:nvSpPr>
        <p:spPr>
          <a:xfrm>
            <a:off x="6036938" y="3476825"/>
            <a:ext cx="421012" cy="107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86FC66D-2529-B446-88CB-15CAA5E90475}"/>
              </a:ext>
            </a:extLst>
          </p:cNvPr>
          <p:cNvSpPr/>
          <p:nvPr/>
        </p:nvSpPr>
        <p:spPr>
          <a:xfrm>
            <a:off x="6129781" y="1200150"/>
            <a:ext cx="604393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6EB2BF5-8A73-ED47-AE98-C051177EFEB6}"/>
              </a:ext>
            </a:extLst>
          </p:cNvPr>
          <p:cNvSpPr/>
          <p:nvPr/>
        </p:nvSpPr>
        <p:spPr>
          <a:xfrm>
            <a:off x="1730537" y="1197196"/>
            <a:ext cx="437988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C34D0EF-1A64-774F-9894-FC52CDA43FFF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7110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49EAE87E-3CD1-1C41-8B6C-586E2B43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04" y="1250253"/>
            <a:ext cx="3863214" cy="413035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2DCA8DA-1DCF-804D-942F-FE9DEF48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rgbClr val="0070C0"/>
                </a:solidFill>
              </a:rPr>
              <a:t>実行時の出力ログ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795018-7094-444D-BD4C-65900FD9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F1D1D5-4D38-DE4D-8C27-8634935D7E88}"/>
              </a:ext>
            </a:extLst>
          </p:cNvPr>
          <p:cNvSpPr txBox="1"/>
          <p:nvPr/>
        </p:nvSpPr>
        <p:spPr>
          <a:xfrm>
            <a:off x="1151938" y="98968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①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RoomTest_prefer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F52363A-0480-974D-9A3A-526BD788A75A}"/>
              </a:ext>
            </a:extLst>
          </p:cNvPr>
          <p:cNvSpPr txBox="1"/>
          <p:nvPr/>
        </p:nvSpPr>
        <p:spPr>
          <a:xfrm>
            <a:off x="5083331" y="972327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②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RoomTest_default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1D3A7D-737D-2846-AD25-35C58313ED51}"/>
              </a:ext>
            </a:extLst>
          </p:cNvPr>
          <p:cNvSpPr txBox="1"/>
          <p:nvPr/>
        </p:nvSpPr>
        <p:spPr>
          <a:xfrm>
            <a:off x="1868213" y="531380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線形方程式系を解いている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A1E4E56-BBF8-F946-B8AC-5F448634E68A}"/>
              </a:ext>
            </a:extLst>
          </p:cNvPr>
          <p:cNvSpPr txBox="1"/>
          <p:nvPr/>
        </p:nvSpPr>
        <p:spPr>
          <a:xfrm>
            <a:off x="5559345" y="530150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非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線形方程式系を解いている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D941363-85F9-0749-B0DC-468DDF7696B1}"/>
              </a:ext>
            </a:extLst>
          </p:cNvPr>
          <p:cNvCxnSpPr>
            <a:cxnSpLocks/>
          </p:cNvCxnSpPr>
          <p:nvPr/>
        </p:nvCxnSpPr>
        <p:spPr>
          <a:xfrm flipH="1" flipV="1">
            <a:off x="6858001" y="3847019"/>
            <a:ext cx="488730" cy="145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6D876BDC-08F0-174F-9681-17D90CB4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7" y="1341659"/>
            <a:ext cx="3891047" cy="3860962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624ABD6-0155-B747-9123-4A0973266019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892972" y="4280338"/>
            <a:ext cx="452569" cy="1033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203ED05-1AB7-4347-B714-60ADEFB330B0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023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A5095-7232-E949-A1CA-0C8C975B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solidFill>
                  <a:srgbClr val="0070C0"/>
                </a:solidFill>
              </a:rPr>
              <a:t>シミュレーション結果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266860-7296-A343-A0EF-79DF3C54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35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213EB5-11C1-BF46-A4C2-E467DF5D4B8A}"/>
              </a:ext>
            </a:extLst>
          </p:cNvPr>
          <p:cNvSpPr txBox="1"/>
          <p:nvPr/>
        </p:nvSpPr>
        <p:spPr>
          <a:xfrm>
            <a:off x="5095087" y="864000"/>
            <a:ext cx="22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RoomTest_prefer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RoomTest_default</a:t>
            </a:r>
            <a:endParaRPr kumimoji="1" lang="ja-JP" altLang="en-US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64C57AA-4B97-7043-A473-55C986C8D1F7}"/>
              </a:ext>
            </a:extLst>
          </p:cNvPr>
          <p:cNvSpPr txBox="1"/>
          <p:nvPr/>
        </p:nvSpPr>
        <p:spPr>
          <a:xfrm>
            <a:off x="5095087" y="2701252"/>
            <a:ext cx="22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圧力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RoomTest_prefer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RoomTest_default</a:t>
            </a:r>
            <a:endParaRPr kumimoji="1" lang="ja-JP" altLang="en-US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E84B7E-CDD8-9C43-9FBB-431D339A7CBE}"/>
              </a:ext>
            </a:extLst>
          </p:cNvPr>
          <p:cNvSpPr txBox="1"/>
          <p:nvPr/>
        </p:nvSpPr>
        <p:spPr>
          <a:xfrm>
            <a:off x="5143177" y="36542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結果は変わらない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!!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BD78566-D2F3-B94F-81AF-1E98A0538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10" y="784073"/>
            <a:ext cx="3116511" cy="191717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A76DA48-1736-724D-AD71-CF6905353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810" y="2643838"/>
            <a:ext cx="3116511" cy="19225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C7785DE-4377-C946-8085-C17ED6944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270" y="4520386"/>
            <a:ext cx="3146846" cy="1942861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333BCC-36E0-1849-A7BF-D69011AB357A}"/>
              </a:ext>
            </a:extLst>
          </p:cNvPr>
          <p:cNvSpPr txBox="1"/>
          <p:nvPr/>
        </p:nvSpPr>
        <p:spPr>
          <a:xfrm>
            <a:off x="5095087" y="4568486"/>
            <a:ext cx="22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密度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RoomTest_prefer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RoomTest_default</a:t>
            </a:r>
            <a:endParaRPr kumimoji="1" lang="ja-JP" altLang="en-US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A07F3F7-67C0-3744-83A9-9DAA5CBC8519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5031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6868C41-4204-0A47-9B79-A95764EBC85A}"/>
              </a:ext>
            </a:extLst>
          </p:cNvPr>
          <p:cNvSpPr/>
          <p:nvPr/>
        </p:nvSpPr>
        <p:spPr>
          <a:xfrm>
            <a:off x="630001" y="1389900"/>
            <a:ext cx="7883999" cy="25930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standardOrderComponents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4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Xi = X[1:nXi];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latin typeface="Migu 1M" panose="020B0509020203020207" pitchFamily="49" charset="-128"/>
                <a:ea typeface="Migu 1M" panose="020B0509020203020207" pitchFamily="49" charset="-128"/>
              </a:rPr>
              <a:t>fixedX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1400" dirty="0">
                <a:latin typeface="Migu 1M" panose="020B0509020203020207" pitchFamily="49" charset="-128"/>
                <a:ea typeface="Migu 1M" panose="020B0509020203020207" pitchFamily="49" charset="-128"/>
              </a:rPr>
              <a:t>X = </a:t>
            </a:r>
            <a:r>
              <a:rPr lang="en" altLang="ja-JP" sz="1400" dirty="0" err="1">
                <a:latin typeface="Migu 1M" panose="020B0509020203020207" pitchFamily="49" charset="-128"/>
                <a:ea typeface="Migu 1M" panose="020B0509020203020207" pitchFamily="49" charset="-128"/>
              </a:rPr>
              <a:t>reference_X</a:t>
            </a:r>
            <a:r>
              <a:rPr lang="en" altLang="ja-JP" sz="1400" dirty="0"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reducedX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not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fixedX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X[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nX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 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-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sum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(Xi);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…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…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BaseProperties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8" name="タイトル 17">
            <a:extLst>
              <a:ext uri="{FF2B5EF4-FFF2-40B4-BE49-F238E27FC236}">
                <a16:creationId xmlns:a16="http://schemas.microsoft.com/office/drawing/2014/main" id="{802A3923-6A0F-0941-9696-8BB3B486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II.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BaseProperties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の方程式</a:t>
            </a:r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B08572D-3423-CA4D-8280-928ADD30E9F0}"/>
              </a:ext>
            </a:extLst>
          </p:cNvPr>
          <p:cNvSpPr/>
          <p:nvPr/>
        </p:nvSpPr>
        <p:spPr>
          <a:xfrm>
            <a:off x="5746106" y="1360104"/>
            <a:ext cx="26052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X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Xi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に関する方程式</a:t>
            </a:r>
            <a:endParaRPr lang="ja-JP" altLang="en-US">
              <a:solidFill>
                <a:srgbClr val="0070C0"/>
              </a:solidFill>
            </a:endParaRPr>
          </a:p>
        </p:txBody>
      </p:sp>
      <p:sp>
        <p:nvSpPr>
          <p:cNvPr id="14" name="右中かっこ 13">
            <a:extLst>
              <a:ext uri="{FF2B5EF4-FFF2-40B4-BE49-F238E27FC236}">
                <a16:creationId xmlns:a16="http://schemas.microsoft.com/office/drawing/2014/main" id="{096F2B2A-7D95-1441-91AF-862A70A87053}"/>
              </a:ext>
            </a:extLst>
          </p:cNvPr>
          <p:cNvSpPr/>
          <p:nvPr/>
        </p:nvSpPr>
        <p:spPr>
          <a:xfrm>
            <a:off x="4226097" y="1639009"/>
            <a:ext cx="190195" cy="15411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A43E36-187E-9445-9768-D46B9077D7FC}"/>
              </a:ext>
            </a:extLst>
          </p:cNvPr>
          <p:cNvSpPr txBox="1"/>
          <p:nvPr/>
        </p:nvSpPr>
        <p:spPr>
          <a:xfrm>
            <a:off x="630001" y="980957"/>
            <a:ext cx="6349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kumimoji="1" lang="en-US" altLang="ja-JP" sz="20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r>
              <a:rPr lang="en-US" altLang="ja-JP" sz="20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.BaseProperties</a:t>
            </a:r>
            <a:r>
              <a:rPr lang="en-US" altLang="ja-JP" sz="20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0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の方程式（抜粋）</a:t>
            </a:r>
            <a:endParaRPr kumimoji="1" lang="ja-JP" altLang="en-US" sz="20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D96F168-ED98-2E44-B24C-FABFCC31AF6E}"/>
              </a:ext>
            </a:extLst>
          </p:cNvPr>
          <p:cNvSpPr/>
          <p:nvPr/>
        </p:nvSpPr>
        <p:spPr>
          <a:xfrm>
            <a:off x="630001" y="4505416"/>
            <a:ext cx="788399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partial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BaseProperties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final </a:t>
            </a:r>
            <a:r>
              <a:rPr lang="en" altLang="ja-JP" sz="16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standardOrderComponents</a:t>
            </a:r>
            <a:r>
              <a:rPr lang="en" altLang="ja-JP" sz="16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=true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BaseProperties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C18E177-A576-B04E-952B-FBC63AE5348B}"/>
              </a:ext>
            </a:extLst>
          </p:cNvPr>
          <p:cNvSpPr/>
          <p:nvPr/>
        </p:nvSpPr>
        <p:spPr>
          <a:xfrm>
            <a:off x="630001" y="4074767"/>
            <a:ext cx="81668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B. </a:t>
            </a:r>
            <a:r>
              <a:rPr lang="en-US" altLang="ja-JP" sz="2000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PartialPureSubstance.BaseProperties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00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の継承部分</a:t>
            </a:r>
            <a:endParaRPr lang="ja-JP" altLang="en-US" sz="20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78D76C0-6C01-1E48-BA78-ED17FD8095F8}"/>
              </a:ext>
            </a:extLst>
          </p:cNvPr>
          <p:cNvSpPr txBox="1"/>
          <p:nvPr/>
        </p:nvSpPr>
        <p:spPr>
          <a:xfrm>
            <a:off x="4664197" y="2802514"/>
            <a:ext cx="16626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nXi</a:t>
            </a:r>
            <a:r>
              <a:rPr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</a:t>
            </a:r>
            <a:r>
              <a:rPr lang="en-US" altLang="ja-JP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nS</a:t>
            </a:r>
            <a:endParaRPr lang="en-US" altLang="ja-JP" dirty="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Xi = X[1:nXi]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000F78D-B075-D641-971C-9B9E9DF95B92}"/>
              </a:ext>
            </a:extLst>
          </p:cNvPr>
          <p:cNvSpPr/>
          <p:nvPr/>
        </p:nvSpPr>
        <p:spPr>
          <a:xfrm>
            <a:off x="4572000" y="1845223"/>
            <a:ext cx="3717570" cy="1692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F214BA-1780-914D-A464-EB8D8196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411EEB-104B-934E-9574-C7D967EC91D2}"/>
              </a:ext>
            </a:extLst>
          </p:cNvPr>
          <p:cNvSpPr txBox="1"/>
          <p:nvPr/>
        </p:nvSpPr>
        <p:spPr>
          <a:xfrm>
            <a:off x="5036234" y="2039815"/>
            <a:ext cx="3324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stardardOrderComponents</a:t>
            </a:r>
            <a:r>
              <a:rPr kumimoji="1" lang="en-US" altLang="ja-JP" dirty="0"/>
              <a:t> = true</a:t>
            </a:r>
          </a:p>
          <a:p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4817E22-6379-B74B-A0B3-1B52958A96B2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2877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F115664-11C9-9540-A6BE-2112540352C3}"/>
              </a:ext>
            </a:extLst>
          </p:cNvPr>
          <p:cNvSpPr/>
          <p:nvPr/>
        </p:nvSpPr>
        <p:spPr>
          <a:xfrm>
            <a:off x="463401" y="1095083"/>
            <a:ext cx="8529523" cy="47705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assert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(T &gt;=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200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 &lt;=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6000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"Temperature T (= 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6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String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(T) +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 K) is not in the allowed range 200 K &lt;= T &lt;= 6000 K required from medium model \""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mediumName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"\"."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MM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data.MM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 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R =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h = </a:t>
            </a:r>
            <a:r>
              <a:rPr lang="en" altLang="ja-JP" sz="1600" b="1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3" action="ppaction://hlinksldjump"/>
              </a:rPr>
              <a:t>Modelica.Media.IdealGases.Common.Functions.h_T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data, T, 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</a:t>
            </a:r>
            <a:r>
              <a:rPr lang="en-US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Modelica.Media.IdealGases.Common.Functions.excludeEnthalpyOfFormation,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Modelica.Media.IdealGases.Common.Functions.referenceChoice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Modelica.Media.IdealGases.Common.Functions.h_offset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u = h - R*T;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Has to be written in the form d=f(</a:t>
            </a:r>
            <a:r>
              <a:rPr lang="en" altLang="ja-JP" sz="1600" dirty="0" err="1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p,T</a:t>
            </a:r>
            <a:r>
              <a:rPr lang="en" altLang="ja-JP" sz="16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in order that static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state selection for p and T is possible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d = p/(R*T);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connect state with </a:t>
            </a:r>
            <a:r>
              <a:rPr lang="en" altLang="ja-JP" sz="1600" dirty="0" err="1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BaseProperties</a:t>
            </a:r>
            <a:endParaRPr lang="en" altLang="ja-JP" sz="1600" dirty="0">
              <a:solidFill>
                <a:srgbClr val="128802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T;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state.p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p;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BaseProperties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18E2FD1-B777-0D47-B9C7-FFCE01702CAF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2264336" y="3907353"/>
            <a:ext cx="2926980" cy="1016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1E8BC03-857D-694E-9781-3695C5FB20BE}"/>
              </a:ext>
            </a:extLst>
          </p:cNvPr>
          <p:cNvCxnSpPr>
            <a:cxnSpLocks/>
          </p:cNvCxnSpPr>
          <p:nvPr/>
        </p:nvCxnSpPr>
        <p:spPr>
          <a:xfrm flipH="1" flipV="1">
            <a:off x="2309986" y="4704137"/>
            <a:ext cx="2718735" cy="108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E6717FE-7D18-C14C-8538-B5DD0F74230F}"/>
              </a:ext>
            </a:extLst>
          </p:cNvPr>
          <p:cNvSpPr txBox="1"/>
          <p:nvPr/>
        </p:nvSpPr>
        <p:spPr>
          <a:xfrm>
            <a:off x="6328973" y="2639112"/>
            <a:ext cx="6623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true</a:t>
            </a:r>
            <a:endParaRPr kumimoji="1" lang="ja-JP" altLang="en-US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CB5BCB0-2405-1B4B-859C-921A3CA5699E}"/>
              </a:ext>
            </a:extLst>
          </p:cNvPr>
          <p:cNvSpPr txBox="1"/>
          <p:nvPr/>
        </p:nvSpPr>
        <p:spPr>
          <a:xfrm>
            <a:off x="7075507" y="2639112"/>
            <a:ext cx="12410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zeroAt0K</a:t>
            </a:r>
            <a:endParaRPr kumimoji="1" lang="ja-JP" altLang="en-US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3E8B83D-27C6-CB47-B7B3-21444B9236B5}"/>
              </a:ext>
            </a:extLst>
          </p:cNvPr>
          <p:cNvSpPr txBox="1"/>
          <p:nvPr/>
        </p:nvSpPr>
        <p:spPr>
          <a:xfrm>
            <a:off x="8400725" y="2639112"/>
            <a:ext cx="6052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0.0</a:t>
            </a:r>
            <a:endParaRPr kumimoji="1" lang="ja-JP" altLang="en-US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600D04F6-5953-1044-A023-EDBF6379FF71}"/>
              </a:ext>
            </a:extLst>
          </p:cNvPr>
          <p:cNvGrpSpPr/>
          <p:nvPr/>
        </p:nvGrpSpPr>
        <p:grpSpPr>
          <a:xfrm>
            <a:off x="7321650" y="4193660"/>
            <a:ext cx="1644604" cy="2067032"/>
            <a:chOff x="6885162" y="4501935"/>
            <a:chExt cx="1644604" cy="206703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8098D8E-EF7A-FD45-9C91-41C370C56E48}"/>
                </a:ext>
              </a:extLst>
            </p:cNvPr>
            <p:cNvSpPr/>
            <p:nvPr/>
          </p:nvSpPr>
          <p:spPr>
            <a:xfrm>
              <a:off x="6885162" y="4501935"/>
              <a:ext cx="1644604" cy="20670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EC09D937-087A-A148-99D2-E23A5A0A3A78}"/>
                    </a:ext>
                  </a:extLst>
                </p:cNvPr>
                <p:cNvSpPr txBox="1"/>
                <p:nvPr/>
              </p:nvSpPr>
              <p:spPr>
                <a:xfrm>
                  <a:off x="7278481" y="4887353"/>
                  <a:ext cx="120032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𝑝𝑣</m:t>
                      </m:r>
                    </m:oMath>
                  </a14:m>
                  <a:r>
                    <a:rPr kumimoji="1" lang="en-US" altLang="ja-JP" b="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a14:m>
                  <a:r>
                    <a:rPr kumimoji="1" lang="en-US" altLang="ja-JP" dirty="0"/>
                    <a:t> </a:t>
                  </a:r>
                  <a:endParaRPr kumimoji="1" lang="ja-JP" altLang="en-US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EC09D937-087A-A148-99D2-E23A5A0A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481" y="4887353"/>
                  <a:ext cx="1200329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8333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892DBA9-F24E-C04F-B072-9ADA33C11A3A}"/>
                    </a:ext>
                  </a:extLst>
                </p:cNvPr>
                <p:cNvSpPr txBox="1"/>
                <p:nvPr/>
              </p:nvSpPr>
              <p:spPr>
                <a:xfrm>
                  <a:off x="7284200" y="6143094"/>
                  <a:ext cx="9046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𝑝𝑣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892DBA9-F24E-C04F-B072-9ADA33C11A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200" y="6143094"/>
                  <a:ext cx="90467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556" r="-4167" b="-2608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C18505B8-5F22-C048-847E-B6E1F7861DD9}"/>
                </a:ext>
              </a:extLst>
            </p:cNvPr>
            <p:cNvSpPr txBox="1"/>
            <p:nvPr/>
          </p:nvSpPr>
          <p:spPr>
            <a:xfrm>
              <a:off x="6981451" y="451802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エンタルピ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8A5D2F2-FF60-2144-8F6E-06086DD86498}"/>
                </a:ext>
              </a:extLst>
            </p:cNvPr>
            <p:cNvSpPr txBox="1"/>
            <p:nvPr/>
          </p:nvSpPr>
          <p:spPr>
            <a:xfrm>
              <a:off x="6981451" y="5486742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理想気体</a:t>
              </a:r>
              <a:endPara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endParaRPr>
            </a:p>
            <a:p>
              <a:r>
                <a: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状態方程式</a:t>
              </a:r>
            </a:p>
          </p:txBody>
        </p: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B757FFE6-6977-B041-A894-F06FDE3BB4FC}"/>
              </a:ext>
            </a:extLst>
          </p:cNvPr>
          <p:cNvSpPr/>
          <p:nvPr/>
        </p:nvSpPr>
        <p:spPr>
          <a:xfrm>
            <a:off x="4787802" y="730564"/>
            <a:ext cx="39773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 d, T, h, u, R, MM </a:t>
            </a:r>
            <a:r>
              <a:rPr lang="ja-JP" altLang="en-US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に関する方程式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endParaRPr lang="ja-JP" altLang="en-US">
              <a:solidFill>
                <a:srgbClr val="0070C0"/>
              </a:solidFill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7BC2CAE-A30F-2E4E-B080-989955E1DED8}"/>
              </a:ext>
            </a:extLst>
          </p:cNvPr>
          <p:cNvGrpSpPr/>
          <p:nvPr/>
        </p:nvGrpSpPr>
        <p:grpSpPr>
          <a:xfrm>
            <a:off x="5005488" y="5454288"/>
            <a:ext cx="2140091" cy="649254"/>
            <a:chOff x="2981603" y="5727392"/>
            <a:chExt cx="1565345" cy="649254"/>
          </a:xfrm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EE0FBF32-CFD0-B248-9208-38B8EFFC1B92}"/>
                </a:ext>
              </a:extLst>
            </p:cNvPr>
            <p:cNvSpPr/>
            <p:nvPr/>
          </p:nvSpPr>
          <p:spPr>
            <a:xfrm>
              <a:off x="2981603" y="5748946"/>
              <a:ext cx="1404422" cy="6277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C5F1C1A-DA42-0043-9DB2-F88742F85785}"/>
                </a:ext>
              </a:extLst>
            </p:cNvPr>
            <p:cNvSpPr txBox="1"/>
            <p:nvPr/>
          </p:nvSpPr>
          <p:spPr>
            <a:xfrm>
              <a:off x="2992150" y="57360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密度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77EC4B78-87E5-5F4B-9E44-FE2A47FA38B6}"/>
                    </a:ext>
                  </a:extLst>
                </p:cNvPr>
                <p:cNvSpPr/>
                <p:nvPr/>
              </p:nvSpPr>
              <p:spPr>
                <a:xfrm>
                  <a:off x="3151822" y="5727392"/>
                  <a:ext cx="1395126" cy="6128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altLang="ja-JP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f>
                          <m:fPr>
                            <m:ctrlP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oMath>
                    </m:oMathPara>
                  </a14:m>
                  <a:endParaRPr lang="ja-JP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77EC4B78-87E5-5F4B-9E44-FE2A47FA38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822" y="5727392"/>
                  <a:ext cx="1395126" cy="612860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9523DAB0-C70E-9B49-A3C4-4B0D26295D0E}"/>
              </a:ext>
            </a:extLst>
          </p:cNvPr>
          <p:cNvGrpSpPr/>
          <p:nvPr/>
        </p:nvGrpSpPr>
        <p:grpSpPr>
          <a:xfrm>
            <a:off x="5191316" y="4565490"/>
            <a:ext cx="1832427" cy="669599"/>
            <a:chOff x="4663471" y="5365056"/>
            <a:chExt cx="1832427" cy="66959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D81FE7A3-26AF-1F45-B39E-636B67AF5279}"/>
                </a:ext>
              </a:extLst>
            </p:cNvPr>
            <p:cNvSpPr/>
            <p:nvPr/>
          </p:nvSpPr>
          <p:spPr>
            <a:xfrm>
              <a:off x="4663471" y="5411487"/>
              <a:ext cx="1725509" cy="623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A0EBCD31-2B91-854C-9714-63344991F7E2}"/>
                </a:ext>
              </a:extLst>
            </p:cNvPr>
            <p:cNvSpPr txBox="1"/>
            <p:nvPr/>
          </p:nvSpPr>
          <p:spPr>
            <a:xfrm>
              <a:off x="4663471" y="5365056"/>
              <a:ext cx="1832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内部エネルギー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5533386-AF25-5F47-B094-A85017B1D8C5}"/>
                    </a:ext>
                  </a:extLst>
                </p:cNvPr>
                <p:cNvSpPr txBox="1"/>
                <p:nvPr/>
              </p:nvSpPr>
              <p:spPr>
                <a:xfrm>
                  <a:off x="4787664" y="5695637"/>
                  <a:ext cx="11914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55533386-AF25-5F47-B094-A85017B1D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7664" y="5695637"/>
                  <a:ext cx="119148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05" r="-2105" b="-43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0B7AD0-4175-BF47-A04F-DD81B027900A}"/>
              </a:ext>
            </a:extLst>
          </p:cNvPr>
          <p:cNvSpPr txBox="1"/>
          <p:nvPr/>
        </p:nvSpPr>
        <p:spPr>
          <a:xfrm>
            <a:off x="3953880" y="2076558"/>
            <a:ext cx="391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温度から比エンタルピを求める関数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288529F-F233-0C40-ADA3-748296B628C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633746" y="2261224"/>
            <a:ext cx="320134" cy="31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2EB5ED-1CCF-7144-98BC-F7ECDEF1D9FD}"/>
              </a:ext>
            </a:extLst>
          </p:cNvPr>
          <p:cNvSpPr txBox="1"/>
          <p:nvPr/>
        </p:nvSpPr>
        <p:spPr>
          <a:xfrm>
            <a:off x="2593735" y="5561573"/>
            <a:ext cx="173695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レコード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との関係の式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A81B7CA9-DAE2-CE40-AC4B-E0C329C656C5}"/>
              </a:ext>
            </a:extLst>
          </p:cNvPr>
          <p:cNvSpPr/>
          <p:nvPr/>
        </p:nvSpPr>
        <p:spPr>
          <a:xfrm>
            <a:off x="2309986" y="5099222"/>
            <a:ext cx="150281" cy="364849"/>
          </a:xfrm>
          <a:prstGeom prst="rightBrace">
            <a:avLst>
              <a:gd name="adj1" fmla="val 8333"/>
              <a:gd name="adj2" fmla="val 560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0188EEF-96A0-734A-B036-F885F5B1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lang="en-US" altLang="ja-JP" b="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SingleGasNasa.BaseProperties</a:t>
            </a:r>
            <a:r>
              <a:rPr lang="en-US" altLang="ja-JP" b="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b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の方程式</a:t>
            </a:r>
            <a:r>
              <a:rPr lang="en-US" altLang="ja-JP" b="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endParaRPr kumimoji="1" lang="ja-JP" altLang="en-US" b="0">
              <a:solidFill>
                <a:schemeClr val="accent2"/>
              </a:solidFill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696A885-CC82-5447-AC25-35F5158C6082}"/>
              </a:ext>
            </a:extLst>
          </p:cNvPr>
          <p:cNvCxnSpPr/>
          <p:nvPr/>
        </p:nvCxnSpPr>
        <p:spPr>
          <a:xfrm flipH="1">
            <a:off x="6077805" y="2859140"/>
            <a:ext cx="217135" cy="25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4817041D-AA4F-C34A-A077-C2E3D709D454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151506" y="3008444"/>
            <a:ext cx="544524" cy="35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C2AD8657-BAD1-DB4A-B5F7-FEB5C5ECC5AE}"/>
              </a:ext>
            </a:extLst>
          </p:cNvPr>
          <p:cNvCxnSpPr>
            <a:cxnSpLocks/>
          </p:cNvCxnSpPr>
          <p:nvPr/>
        </p:nvCxnSpPr>
        <p:spPr>
          <a:xfrm flipH="1">
            <a:off x="7205008" y="2991036"/>
            <a:ext cx="1427589" cy="80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3DAC5368-7A57-7945-B0DA-475CD1D978CC}"/>
              </a:ext>
            </a:extLst>
          </p:cNvPr>
          <p:cNvCxnSpPr/>
          <p:nvPr/>
        </p:nvCxnSpPr>
        <p:spPr>
          <a:xfrm flipH="1" flipV="1">
            <a:off x="2593735" y="5318234"/>
            <a:ext cx="517327" cy="243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6B674B-4F60-364F-8865-F9070F62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FE1B834-DA42-234A-A61A-523FBA7C63AF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46C27F-36C0-7548-9365-4E3C46B25D98}"/>
              </a:ext>
            </a:extLst>
          </p:cNvPr>
          <p:cNvSpPr txBox="1"/>
          <p:nvPr/>
        </p:nvSpPr>
        <p:spPr>
          <a:xfrm>
            <a:off x="6285883" y="23742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デフォルト値</a:t>
            </a:r>
          </a:p>
        </p:txBody>
      </p:sp>
    </p:spTree>
    <p:extLst>
      <p:ext uri="{BB962C8B-B14F-4D97-AF65-F5344CB8AC3E}">
        <p14:creationId xmlns:p14="http://schemas.microsoft.com/office/powerpoint/2010/main" val="2396809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6911994-C8C2-7948-84DD-F5DD219C8FAA}"/>
                  </a:ext>
                </a:extLst>
              </p:cNvPr>
              <p:cNvSpPr txBox="1"/>
              <p:nvPr/>
            </p:nvSpPr>
            <p:spPr>
              <a:xfrm>
                <a:off x="630001" y="1858428"/>
                <a:ext cx="8051132" cy="1898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exclEnthForm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refChoice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((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 )+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ja-JP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ja-JP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ja-JP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4+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)))))</m:t>
                          </m:r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𝑅𝑇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66911994-C8C2-7948-84DD-F5DD219C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1" y="1858428"/>
                <a:ext cx="8051132" cy="1898981"/>
              </a:xfrm>
              <a:prstGeom prst="rect">
                <a:avLst/>
              </a:prstGeom>
              <a:blipFill>
                <a:blip r:embed="rId2"/>
                <a:stretch>
                  <a:fillRect r="-630" b="-701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2816151-65F9-FA45-8F60-A6247418BF99}"/>
              </a:ext>
            </a:extLst>
          </p:cNvPr>
          <p:cNvSpPr/>
          <p:nvPr/>
        </p:nvSpPr>
        <p:spPr>
          <a:xfrm>
            <a:off x="630001" y="3585199"/>
            <a:ext cx="6238159" cy="802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8413D1B-AAC2-CA45-A231-54EA1B35E65E}"/>
                  </a:ext>
                </a:extLst>
              </p:cNvPr>
              <p:cNvSpPr txBox="1"/>
              <p:nvPr/>
            </p:nvSpPr>
            <p:spPr>
              <a:xfrm>
                <a:off x="670999" y="3982396"/>
                <a:ext cx="272792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𝑙𝑜𝑤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𝑎h𝑖𝑔h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8413D1B-AAC2-CA45-A231-54EA1B35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9" y="3982396"/>
                <a:ext cx="2727926" cy="617861"/>
              </a:xfrm>
              <a:prstGeom prst="rect">
                <a:avLst/>
              </a:prstGeom>
              <a:blipFill>
                <a:blip r:embed="rId3"/>
                <a:stretch>
                  <a:fillRect l="-23148" t="-228571" b="-3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A023789-9024-434C-ADA2-20D1DBB222BA}"/>
                  </a:ext>
                </a:extLst>
              </p:cNvPr>
              <p:cNvSpPr txBox="1"/>
              <p:nvPr/>
            </p:nvSpPr>
            <p:spPr>
              <a:xfrm>
                <a:off x="3524822" y="3943407"/>
                <a:ext cx="286982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𝑙𝑜𝑤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𝑏h𝑖𝑔h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A023789-9024-434C-ADA2-20D1DBB22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22" y="3943407"/>
                <a:ext cx="2869824" cy="617861"/>
              </a:xfrm>
              <a:prstGeom prst="rect">
                <a:avLst/>
              </a:prstGeom>
              <a:blipFill>
                <a:blip r:embed="rId4"/>
                <a:stretch>
                  <a:fillRect l="-19824" t="-228571" b="-3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DDD7C9C-20DF-A644-A7E2-26180895E463}"/>
                  </a:ext>
                </a:extLst>
              </p:cNvPr>
              <p:cNvSpPr txBox="1"/>
              <p:nvPr/>
            </p:nvSpPr>
            <p:spPr>
              <a:xfrm>
                <a:off x="630001" y="4773686"/>
                <a:ext cx="364285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exclEnthForm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      0,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exclEnthForm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DDD7C9C-20DF-A644-A7E2-26180895E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1" y="4773686"/>
                <a:ext cx="3642856" cy="617861"/>
              </a:xfrm>
              <a:prstGeom prst="rect">
                <a:avLst/>
              </a:prstGeom>
              <a:blipFill>
                <a:blip r:embed="rId5"/>
                <a:stretch>
                  <a:fillRect l="-16376" t="-224000" r="-2091" b="-32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F6CBA21-EA3C-A441-BFAB-B38AC25A8663}"/>
                  </a:ext>
                </a:extLst>
              </p:cNvPr>
              <p:cNvSpPr txBox="1"/>
              <p:nvPr/>
            </p:nvSpPr>
            <p:spPr>
              <a:xfrm>
                <a:off x="4506772" y="4633398"/>
                <a:ext cx="3968527" cy="1025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refChoice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ZeroAt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refChoice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ZeroAt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𝑜𝑓𝑓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refChoice</m:t>
                                </m:r>
                                <m: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latin typeface="Cambria Math" panose="02040503050406030204" pitchFamily="18" charset="0"/>
                                  </a:rPr>
                                  <m:t>UserDefined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F6CBA21-EA3C-A441-BFAB-B38AC25A8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772" y="4633398"/>
                <a:ext cx="3968527" cy="1025665"/>
              </a:xfrm>
              <a:prstGeom prst="rect">
                <a:avLst/>
              </a:prstGeom>
              <a:blipFill>
                <a:blip r:embed="rId6"/>
                <a:stretch>
                  <a:fillRect l="-34505" t="-231707" r="-1597" b="-3268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C818FE8-E60F-2441-9377-4C118C2ABA08}"/>
              </a:ext>
            </a:extLst>
          </p:cNvPr>
          <p:cNvSpPr txBox="1"/>
          <p:nvPr/>
        </p:nvSpPr>
        <p:spPr>
          <a:xfrm>
            <a:off x="696709" y="5393860"/>
            <a:ext cx="7478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デフォルト</a:t>
            </a:r>
            <a:endParaRPr kumimoji="1" lang="en-US" altLang="ja-JP" dirty="0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exclEnthForm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= 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Functions.excludeEnthalpyOfFormation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</a:t>
            </a:r>
            <a:r>
              <a:rPr kumimoji="1"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refChoice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Functions.referenceChoice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</a:t>
            </a:r>
            <a:r>
              <a:rPr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ZeroAt0K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h_off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Functions.h_offset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</a:t>
            </a:r>
            <a:r>
              <a:rPr kumimoji="1"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0.0</a:t>
            </a:r>
            <a:endParaRPr kumimoji="1" lang="ja-JP" altLang="en-US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7F2A95-4D34-A140-ABAE-172C5F9057AF}"/>
              </a:ext>
            </a:extLst>
          </p:cNvPr>
          <p:cNvSpPr txBox="1"/>
          <p:nvPr/>
        </p:nvSpPr>
        <p:spPr>
          <a:xfrm>
            <a:off x="670999" y="1153468"/>
            <a:ext cx="391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206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温度から比エンタルピを求める関数</a:t>
            </a:r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FEC725F7-AB4D-6944-8829-074D1E0CE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001" y="360001"/>
            <a:ext cx="7883999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III.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比エンタルピの計算方法と標準状態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6F8ACB4-EE04-0D44-9C01-3005FEEB3F69}"/>
              </a:ext>
            </a:extLst>
          </p:cNvPr>
          <p:cNvSpPr/>
          <p:nvPr/>
        </p:nvSpPr>
        <p:spPr>
          <a:xfrm>
            <a:off x="630001" y="753358"/>
            <a:ext cx="5508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Media.IdealGases.Common.Functions.h_T</a:t>
            </a:r>
            <a:endParaRPr lang="ja-JP" altLang="en-US" sz="2000" b="1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C0918FA-151F-F543-A9EB-0D2135FC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DDB9DD-27CC-43C8-B255-FE214AFE4359}"/>
              </a:ext>
            </a:extLst>
          </p:cNvPr>
          <p:cNvSpPr txBox="1"/>
          <p:nvPr/>
        </p:nvSpPr>
        <p:spPr>
          <a:xfrm>
            <a:off x="6258075" y="2700806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DataRecord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kumimoji="1" lang="ja-JP" altLang="en-US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Document</a:t>
            </a:r>
            <a:r>
              <a:rPr lang="ja-JP" altLang="en-US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の式</a:t>
            </a:r>
            <a:endParaRPr kumimoji="1" lang="ja-JP" altLang="en-US" dirty="0">
              <a:solidFill>
                <a:srgbClr val="0070C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75DAECD-66C1-4012-9A4F-3CEC6E7863AF}"/>
              </a:ext>
            </a:extLst>
          </p:cNvPr>
          <p:cNvCxnSpPr>
            <a:cxnSpLocks/>
          </p:cNvCxnSpPr>
          <p:nvPr/>
        </p:nvCxnSpPr>
        <p:spPr>
          <a:xfrm flipH="1">
            <a:off x="4881498" y="2999356"/>
            <a:ext cx="1369514" cy="13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E142BB4-8DD4-5941-9D79-F5DBA9003D42}"/>
              </a:ext>
            </a:extLst>
          </p:cNvPr>
          <p:cNvSpPr txBox="1"/>
          <p:nvPr/>
        </p:nvSpPr>
        <p:spPr>
          <a:xfrm>
            <a:off x="6336292" y="157991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ソースコードの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形式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40C599A-8C3C-1946-B0FB-FDAED2087CB5}"/>
              </a:ext>
            </a:extLst>
          </p:cNvPr>
          <p:cNvCxnSpPr/>
          <p:nvPr/>
        </p:nvCxnSpPr>
        <p:spPr>
          <a:xfrm flipH="1">
            <a:off x="5910102" y="1903075"/>
            <a:ext cx="639041" cy="237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4827ED1-9138-DD46-975D-5455B79D31C7}"/>
                  </a:ext>
                </a:extLst>
              </p:cNvPr>
              <p:cNvSpPr txBox="1"/>
              <p:nvPr/>
            </p:nvSpPr>
            <p:spPr>
              <a:xfrm>
                <a:off x="2317791" y="1467605"/>
                <a:ext cx="3771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DataRecord </a:t>
                </a:r>
                <a:r>
                  <a:rPr kumimoji="1" lang="ja-JP" altLang="en-US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型：係数</a:t>
                </a:r>
                <a:r>
                  <a:rPr kumimoji="1" lang="en-US" altLang="ja-JP" dirty="0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dirty="0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kumimoji="1" lang="ja-JP" altLang="en-US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を含む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4827ED1-9138-DD46-975D-5455B79D3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791" y="1467605"/>
                <a:ext cx="3771482" cy="369332"/>
              </a:xfrm>
              <a:prstGeom prst="rect">
                <a:avLst/>
              </a:prstGeom>
              <a:blipFill>
                <a:blip r:embed="rId7"/>
                <a:stretch>
                  <a:fillRect l="-1347" t="-6667" r="-337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6BF4DEE-C4FE-DB4B-8087-A0374EE67BE5}"/>
              </a:ext>
            </a:extLst>
          </p:cNvPr>
          <p:cNvCxnSpPr>
            <a:cxnSpLocks/>
          </p:cNvCxnSpPr>
          <p:nvPr/>
        </p:nvCxnSpPr>
        <p:spPr>
          <a:xfrm flipH="1">
            <a:off x="1859622" y="1670729"/>
            <a:ext cx="400693" cy="18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3E5C9E-CCE2-2B4A-BEBD-6DF51033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CH4</a:t>
            </a:r>
            <a:r>
              <a:rPr kumimoji="1" lang="ja-JP" altLang="en-US">
                <a:solidFill>
                  <a:srgbClr val="0070C0"/>
                </a:solidFill>
              </a:rPr>
              <a:t>の標準状態</a:t>
            </a:r>
            <a:r>
              <a:rPr kumimoji="1" lang="en-US" altLang="ja-JP" dirty="0">
                <a:solidFill>
                  <a:srgbClr val="0070C0"/>
                </a:solidFill>
              </a:rPr>
              <a:t> (25</a:t>
            </a:r>
            <a:r>
              <a:rPr kumimoji="1" lang="ja-JP" altLang="en-US">
                <a:solidFill>
                  <a:srgbClr val="0070C0"/>
                </a:solidFill>
              </a:rPr>
              <a:t>℃</a:t>
            </a:r>
            <a:r>
              <a:rPr kumimoji="1" lang="en-US" altLang="ja-JP" dirty="0">
                <a:solidFill>
                  <a:srgbClr val="0070C0"/>
                </a:solidFill>
              </a:rPr>
              <a:t>) </a:t>
            </a:r>
            <a:r>
              <a:rPr kumimoji="1" lang="ja-JP" altLang="en-US">
                <a:solidFill>
                  <a:srgbClr val="0070C0"/>
                </a:solidFill>
              </a:rPr>
              <a:t>の比エンタルピ</a:t>
            </a:r>
            <a:r>
              <a:rPr lang="en-US" altLang="ja-JP" dirty="0">
                <a:solidFill>
                  <a:srgbClr val="0070C0"/>
                </a:solidFill>
              </a:rPr>
              <a:t> (</a:t>
            </a:r>
            <a:r>
              <a:rPr lang="en-US" altLang="ja-JP" dirty="0" err="1">
                <a:solidFill>
                  <a:srgbClr val="0070C0"/>
                </a:solidFill>
              </a:rPr>
              <a:t>h_T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>
                <a:solidFill>
                  <a:srgbClr val="0070C0"/>
                </a:solidFill>
              </a:rPr>
              <a:t>の検算</a:t>
            </a:r>
            <a:r>
              <a:rPr lang="en-US" altLang="ja-JP" dirty="0">
                <a:solidFill>
                  <a:srgbClr val="0070C0"/>
                </a:solidFill>
              </a:rPr>
              <a:t>)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DA346F71-E025-7442-9DBF-58F8B64F3E88}"/>
                  </a:ext>
                </a:extLst>
              </p:cNvPr>
              <p:cNvSpPr/>
              <p:nvPr/>
            </p:nvSpPr>
            <p:spPr>
              <a:xfrm>
                <a:off x="686902" y="1737441"/>
                <a:ext cx="5215070" cy="869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𝑅𝑇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DA346F71-E025-7442-9DBF-58F8B64F3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2" y="1737441"/>
                <a:ext cx="5215070" cy="869533"/>
              </a:xfrm>
              <a:prstGeom prst="rect">
                <a:avLst/>
              </a:prstGeom>
              <a:blipFill>
                <a:blip r:embed="rId2"/>
                <a:stretch>
                  <a:fillRect t="-94203" b="-150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9CDD1DAA-AD73-4944-BFF6-2A738DAC0A9F}"/>
                  </a:ext>
                </a:extLst>
              </p:cNvPr>
              <p:cNvSpPr/>
              <p:nvPr/>
            </p:nvSpPr>
            <p:spPr>
              <a:xfrm>
                <a:off x="686902" y="1461519"/>
                <a:ext cx="48824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smtClean="0">
                        <a:latin typeface="Cambria Math" panose="02040503050406030204" pitchFamily="18" charset="0"/>
                      </a:rPr>
                      <m:t>exclEnthForm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refChoic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𝑍𝑒𝑟𝑜𝐴𝑡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9CDD1DAA-AD73-4944-BFF6-2A738DAC0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2" y="1461519"/>
                <a:ext cx="4882490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433651D-95CA-2242-984E-4BF3A9082390}"/>
                  </a:ext>
                </a:extLst>
              </p:cNvPr>
              <p:cNvSpPr txBox="1"/>
              <p:nvPr/>
            </p:nvSpPr>
            <p:spPr>
              <a:xfrm>
                <a:off x="1842771" y="2706101"/>
                <a:ext cx="39136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298.1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=−4.6501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[J/kg]</a:t>
                </a:r>
                <a:endParaRPr kumimoji="1" lang="en-US" altLang="ja-JP" b="0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298.15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=−4.65014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ja-JP" dirty="0"/>
                  <a:t> 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[J/kg]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433651D-95CA-2242-984E-4BF3A9082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771" y="2706101"/>
                <a:ext cx="3913602" cy="553998"/>
              </a:xfrm>
              <a:prstGeom prst="rect">
                <a:avLst/>
              </a:prstGeom>
              <a:blipFill>
                <a:blip r:embed="rId4"/>
                <a:stretch>
                  <a:fillRect l="-1942" t="-11111" r="-64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04FFF080-4010-6246-888A-D05FCBC69D4D}"/>
                  </a:ext>
                </a:extLst>
              </p:cNvPr>
              <p:cNvSpPr/>
              <p:nvPr/>
            </p:nvSpPr>
            <p:spPr>
              <a:xfrm>
                <a:off x="686902" y="4070879"/>
                <a:ext cx="4911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smtClean="0">
                        <a:latin typeface="Cambria Math" panose="02040503050406030204" pitchFamily="18" charset="0"/>
                      </a:rPr>
                      <m:t>exclEnthForm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refChoice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𝑍𝑒𝑟𝑜𝐴𝑡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04FFF080-4010-6246-888A-D05FCBC69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2" y="4070879"/>
                <a:ext cx="4911088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139FEC55-BA53-254B-916A-8BA09B632B98}"/>
                  </a:ext>
                </a:extLst>
              </p:cNvPr>
              <p:cNvSpPr/>
              <p:nvPr/>
            </p:nvSpPr>
            <p:spPr>
              <a:xfrm>
                <a:off x="630001" y="4407065"/>
                <a:ext cx="5704295" cy="869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𝑅𝑇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139FEC55-BA53-254B-916A-8BA09B632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1" y="4407065"/>
                <a:ext cx="5704295" cy="869533"/>
              </a:xfrm>
              <a:prstGeom prst="rect">
                <a:avLst/>
              </a:prstGeom>
              <a:blipFill>
                <a:blip r:embed="rId6"/>
                <a:stretch>
                  <a:fillRect t="-94203" b="-150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25FC06B-71C3-A743-BC2D-E653284E255B}"/>
                  </a:ext>
                </a:extLst>
              </p:cNvPr>
              <p:cNvSpPr txBox="1"/>
              <p:nvPr/>
            </p:nvSpPr>
            <p:spPr>
              <a:xfrm>
                <a:off x="2007402" y="5375725"/>
                <a:ext cx="34371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298.1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−0.994223</m:t>
                    </m:r>
                  </m:oMath>
                </a14:m>
                <a:r>
                  <a:rPr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b="0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[J/kg]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298.15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    21.2536</m:t>
                    </m:r>
                  </m:oMath>
                </a14:m>
                <a:r>
                  <a:rPr kumimoji="1" lang="en-US" altLang="ja-JP" dirty="0"/>
                  <a:t>  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[J/kg]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25FC06B-71C3-A743-BC2D-E653284E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402" y="5375725"/>
                <a:ext cx="3437122" cy="553998"/>
              </a:xfrm>
              <a:prstGeom prst="rect">
                <a:avLst/>
              </a:prstGeom>
              <a:blipFill>
                <a:blip r:embed="rId7"/>
                <a:stretch>
                  <a:fillRect l="-2206" t="-11111" r="-4779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A3ECA2D-64B9-F145-9654-D06878EA4B09}"/>
              </a:ext>
            </a:extLst>
          </p:cNvPr>
          <p:cNvSpPr/>
          <p:nvPr/>
        </p:nvSpPr>
        <p:spPr>
          <a:xfrm>
            <a:off x="5756373" y="2794552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data.Hf</a:t>
            </a:r>
            <a:r>
              <a:rPr lang="en" altLang="ja-JP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=-</a:t>
            </a:r>
            <a:r>
              <a:rPr lang="en" altLang="ja-JP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4650159.63885838</a:t>
            </a:r>
            <a:endParaRPr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84A71D2-2FD6-454A-AC34-E3904BE2915F}"/>
              </a:ext>
            </a:extLst>
          </p:cNvPr>
          <p:cNvSpPr txBox="1"/>
          <p:nvPr/>
        </p:nvSpPr>
        <p:spPr>
          <a:xfrm>
            <a:off x="630001" y="878575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(1) </a:t>
            </a:r>
            <a:r>
              <a:rPr kumimoji="1" lang="ja-JP" altLang="en-US" b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生成エンタルピを排除しない場合</a:t>
            </a:r>
            <a:r>
              <a:rPr kumimoji="1" lang="ja-JP" altLang="en-US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、</a:t>
            </a:r>
            <a:endParaRPr kumimoji="1" lang="en-US" altLang="ja-JP" dirty="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標準状態のエンタルピが標準生成エンタルピとなる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109EC8-CC9F-A940-8BFC-995C056CE6E2}"/>
              </a:ext>
            </a:extLst>
          </p:cNvPr>
          <p:cNvSpPr txBox="1"/>
          <p:nvPr/>
        </p:nvSpPr>
        <p:spPr>
          <a:xfrm>
            <a:off x="630001" y="3384608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(2) </a:t>
            </a:r>
            <a:r>
              <a:rPr kumimoji="1" lang="ja-JP" altLang="en-US" b="1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生成エンタルピを排除した場合、</a:t>
            </a:r>
            <a:endParaRPr kumimoji="1" lang="en-US" altLang="ja-JP" b="1" dirty="0">
              <a:solidFill>
                <a:srgbClr val="0432FF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標準状態のエンタルピが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0 [J/kg]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となる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1B16C44-B10D-C14C-9D6F-A465E2C9999C}"/>
              </a:ext>
            </a:extLst>
          </p:cNvPr>
          <p:cNvSpPr txBox="1"/>
          <p:nvPr/>
        </p:nvSpPr>
        <p:spPr>
          <a:xfrm>
            <a:off x="717084" y="26672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計算結果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ECC8E9A-2993-1540-95EC-F1DB75C2DD0C}"/>
              </a:ext>
            </a:extLst>
          </p:cNvPr>
          <p:cNvSpPr txBox="1"/>
          <p:nvPr/>
        </p:nvSpPr>
        <p:spPr>
          <a:xfrm>
            <a:off x="747009" y="53337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計算結果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E8CE797-720C-7E4D-9BC3-0946FA25586E}"/>
              </a:ext>
            </a:extLst>
          </p:cNvPr>
          <p:cNvSpPr txBox="1"/>
          <p:nvPr/>
        </p:nvSpPr>
        <p:spPr>
          <a:xfrm>
            <a:off x="5756373" y="5256485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計算誤差のため、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298.14〜298.15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℃の間に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0 [J/kg]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になる温度がある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1DD94F4-DE51-0443-8873-4D8D0ECDE7E5}"/>
              </a:ext>
            </a:extLst>
          </p:cNvPr>
          <p:cNvSpPr/>
          <p:nvPr/>
        </p:nvSpPr>
        <p:spPr>
          <a:xfrm>
            <a:off x="630001" y="864000"/>
            <a:ext cx="8224067" cy="2448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92568E1-F03E-F54E-9185-3E21B72647A6}"/>
              </a:ext>
            </a:extLst>
          </p:cNvPr>
          <p:cNvSpPr/>
          <p:nvPr/>
        </p:nvSpPr>
        <p:spPr>
          <a:xfrm>
            <a:off x="630000" y="3404001"/>
            <a:ext cx="8224067" cy="2853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7AD6519-52B5-A94F-BB06-C72DE5417DDC}"/>
              </a:ext>
            </a:extLst>
          </p:cNvPr>
          <p:cNvSpPr txBox="1"/>
          <p:nvPr/>
        </p:nvSpPr>
        <p:spPr>
          <a:xfrm>
            <a:off x="6084291" y="14130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生成エンタルピが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含まれている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DD684D7-03F3-714D-87EF-0984CEA82A06}"/>
              </a:ext>
            </a:extLst>
          </p:cNvPr>
          <p:cNvCxnSpPr>
            <a:cxnSpLocks/>
          </p:cNvCxnSpPr>
          <p:nvPr/>
        </p:nvCxnSpPr>
        <p:spPr>
          <a:xfrm flipH="1">
            <a:off x="5682372" y="1718521"/>
            <a:ext cx="401919" cy="166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中かっこ 31">
            <a:extLst>
              <a:ext uri="{FF2B5EF4-FFF2-40B4-BE49-F238E27FC236}">
                <a16:creationId xmlns:a16="http://schemas.microsoft.com/office/drawing/2014/main" id="{1F6E2DD2-4E15-5647-94F6-976913E69455}"/>
              </a:ext>
            </a:extLst>
          </p:cNvPr>
          <p:cNvSpPr/>
          <p:nvPr/>
        </p:nvSpPr>
        <p:spPr>
          <a:xfrm>
            <a:off x="5464566" y="5375725"/>
            <a:ext cx="297520" cy="5163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C7723-26DB-FD4B-955F-ECE7A589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39</a:t>
            </a:fld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231D0D-EA0E-1442-B7F3-D84D80278C6C}"/>
              </a:ext>
            </a:extLst>
          </p:cNvPr>
          <p:cNvSpPr txBox="1"/>
          <p:nvPr/>
        </p:nvSpPr>
        <p:spPr>
          <a:xfrm>
            <a:off x="5756373" y="246806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標準生成エンタルピ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[J/kg]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A98ABDE-ACC6-C54D-A094-E049ED25EAD9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18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EDAAFA9-E1AE-B949-8F6C-A5DCAFDD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8" y="1315215"/>
            <a:ext cx="1740909" cy="42332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2AC21B-9F4D-244F-9C97-3EE7A9EAF58C}"/>
              </a:ext>
            </a:extLst>
          </p:cNvPr>
          <p:cNvSpPr txBox="1"/>
          <p:nvPr/>
        </p:nvSpPr>
        <p:spPr>
          <a:xfrm>
            <a:off x="3009807" y="5742959"/>
            <a:ext cx="372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純物質としてモデル化した空気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7901C67-B943-E24A-893A-03AD8BF1DF37}"/>
              </a:ext>
            </a:extLst>
          </p:cNvPr>
          <p:cNvCxnSpPr/>
          <p:nvPr/>
        </p:nvCxnSpPr>
        <p:spPr>
          <a:xfrm flipH="1" flipV="1">
            <a:off x="3564378" y="5263984"/>
            <a:ext cx="223666" cy="4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>
            <a:extLst>
              <a:ext uri="{FF2B5EF4-FFF2-40B4-BE49-F238E27FC236}">
                <a16:creationId xmlns:a16="http://schemas.microsoft.com/office/drawing/2014/main" id="{03AE093B-6538-5642-8319-9B5E005FB248}"/>
              </a:ext>
            </a:extLst>
          </p:cNvPr>
          <p:cNvSpPr/>
          <p:nvPr/>
        </p:nvSpPr>
        <p:spPr>
          <a:xfrm>
            <a:off x="5821898" y="888087"/>
            <a:ext cx="3131327" cy="27760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75DEE14D-0D80-0345-9FB1-873A85A83549}"/>
              </a:ext>
            </a:extLst>
          </p:cNvPr>
          <p:cNvSpPr/>
          <p:nvPr/>
        </p:nvSpPr>
        <p:spPr>
          <a:xfrm>
            <a:off x="6308702" y="1315215"/>
            <a:ext cx="2368230" cy="19734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3C104A7F-05BC-C04D-909A-34A218EAFDA0}"/>
              </a:ext>
            </a:extLst>
          </p:cNvPr>
          <p:cNvSpPr/>
          <p:nvPr/>
        </p:nvSpPr>
        <p:spPr>
          <a:xfrm>
            <a:off x="6874446" y="1917904"/>
            <a:ext cx="1542261" cy="10847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C75E196-C533-A742-AF63-6CD837DCF598}"/>
              </a:ext>
            </a:extLst>
          </p:cNvPr>
          <p:cNvSpPr txBox="1"/>
          <p:nvPr/>
        </p:nvSpPr>
        <p:spPr>
          <a:xfrm>
            <a:off x="6649631" y="770056"/>
            <a:ext cx="5950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物質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22EA734-5801-074C-A236-FA1D4F1A7494}"/>
              </a:ext>
            </a:extLst>
          </p:cNvPr>
          <p:cNvSpPr txBox="1"/>
          <p:nvPr/>
        </p:nvSpPr>
        <p:spPr>
          <a:xfrm>
            <a:off x="6733191" y="1231595"/>
            <a:ext cx="8002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純物質</a:t>
            </a:r>
            <a:endParaRPr kumimoji="1" lang="ja-JP" altLang="en-US" sz="16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4825C34-CF88-9E4A-9E45-9185773E098D}"/>
              </a:ext>
            </a:extLst>
          </p:cNvPr>
          <p:cNvSpPr txBox="1"/>
          <p:nvPr/>
        </p:nvSpPr>
        <p:spPr>
          <a:xfrm>
            <a:off x="6748963" y="1749777"/>
            <a:ext cx="162095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純物質理想気体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F0A025E-2A6B-4C4F-88AD-42C22F66A0F9}"/>
              </a:ext>
            </a:extLst>
          </p:cNvPr>
          <p:cNvSpPr txBox="1"/>
          <p:nvPr/>
        </p:nvSpPr>
        <p:spPr>
          <a:xfrm>
            <a:off x="7066871" y="2194277"/>
            <a:ext cx="117371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Ar</a:t>
            </a:r>
            <a:r>
              <a:rPr kumimoji="1" lang="en-US" altLang="ja-JP" sz="1600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CH4</a:t>
            </a:r>
          </a:p>
          <a:p>
            <a:r>
              <a:rPr lang="en-US" altLang="ja-JP" sz="1600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CH3OH …</a:t>
            </a:r>
            <a:endParaRPr kumimoji="1" lang="ja-JP" altLang="en-US" sz="1600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1858B2A-7A71-7A44-A8B7-A1EA57F82366}"/>
              </a:ext>
            </a:extLst>
          </p:cNvPr>
          <p:cNvCxnSpPr/>
          <p:nvPr/>
        </p:nvCxnSpPr>
        <p:spPr>
          <a:xfrm flipV="1">
            <a:off x="5464424" y="2019574"/>
            <a:ext cx="357474" cy="13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4DF05C1-642D-7C46-8C8F-FB399284E48E}"/>
              </a:ext>
            </a:extLst>
          </p:cNvPr>
          <p:cNvCxnSpPr/>
          <p:nvPr/>
        </p:nvCxnSpPr>
        <p:spPr>
          <a:xfrm flipV="1">
            <a:off x="5707549" y="2677416"/>
            <a:ext cx="601153" cy="263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C052C20-1687-6446-83E7-48DBE327AC46}"/>
              </a:ext>
            </a:extLst>
          </p:cNvPr>
          <p:cNvCxnSpPr/>
          <p:nvPr/>
        </p:nvCxnSpPr>
        <p:spPr>
          <a:xfrm flipV="1">
            <a:off x="5649764" y="2901082"/>
            <a:ext cx="1486622" cy="763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タイトル 1">
            <a:extLst>
              <a:ext uri="{FF2B5EF4-FFF2-40B4-BE49-F238E27FC236}">
                <a16:creationId xmlns:a16="http://schemas.microsoft.com/office/drawing/2014/main" id="{E90C9FAE-5344-2B48-A4E4-B466DEDD6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61" y="444034"/>
            <a:ext cx="7883999" cy="503999"/>
          </a:xfrm>
        </p:spPr>
        <p:txBody>
          <a:bodyPr>
            <a:normAutofit/>
          </a:bodyPr>
          <a:lstStyle/>
          <a:p>
            <a:r>
              <a:rPr lang="en-US" altLang="ja-JP" sz="2400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lang="en-US" altLang="ja-JP" sz="2400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400" b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の継承関係</a:t>
            </a:r>
            <a:endParaRPr kumimoji="1" lang="ja-JP" altLang="en-US" sz="2400" b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D461D10C-B9AC-8B4A-87E4-B8682C467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61" y="2060188"/>
            <a:ext cx="5101455" cy="318135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F10361F-23BA-F14E-BCFC-0E0325BD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0D7EE-F571-3C46-B2A9-5CDA8A7296EF}" type="slidenum">
              <a:rPr kumimoji="1" lang="ja-JP" altLang="en-US" smtClean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4</a:t>
            </a:fld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620BAE0-D619-FB45-9531-D2FCFD071478}"/>
              </a:ext>
            </a:extLst>
          </p:cNvPr>
          <p:cNvSpPr txBox="1"/>
          <p:nvPr/>
        </p:nvSpPr>
        <p:spPr>
          <a:xfrm>
            <a:off x="3516626" y="1994121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</a:t>
            </a:r>
            <a:endParaRPr kumimoji="1" lang="ja-JP" altLang="en-US" sz="2400" b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02AC47-345C-7847-B50E-048673BEA3ED}"/>
              </a:ext>
            </a:extLst>
          </p:cNvPr>
          <p:cNvSpPr txBox="1"/>
          <p:nvPr/>
        </p:nvSpPr>
        <p:spPr>
          <a:xfrm>
            <a:off x="3300787" y="2738523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</a:t>
            </a:r>
            <a:endParaRPr kumimoji="1" lang="ja-JP" altLang="en-US" sz="2400" b="1" dirty="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200B0F5-749D-6A49-A80D-96BCE4A7B358}"/>
              </a:ext>
            </a:extLst>
          </p:cNvPr>
          <p:cNvSpPr txBox="1"/>
          <p:nvPr/>
        </p:nvSpPr>
        <p:spPr>
          <a:xfrm>
            <a:off x="3412970" y="3433346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</a:t>
            </a:r>
            <a:endParaRPr kumimoji="1" lang="ja-JP" altLang="en-US" sz="2400" b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2906CAA-906E-9740-AA1F-BE854C89EA2A}"/>
              </a:ext>
            </a:extLst>
          </p:cNvPr>
          <p:cNvSpPr txBox="1"/>
          <p:nvPr/>
        </p:nvSpPr>
        <p:spPr>
          <a:xfrm>
            <a:off x="5250296" y="4560264"/>
            <a:ext cx="39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</a:t>
            </a:r>
            <a:endParaRPr kumimoji="1" lang="ja-JP" altLang="en-US" sz="2400" b="1" dirty="0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65E068A-BCF9-7F4E-92CD-B32C70D2399D}"/>
              </a:ext>
            </a:extLst>
          </p:cNvPr>
          <p:cNvCxnSpPr/>
          <p:nvPr/>
        </p:nvCxnSpPr>
        <p:spPr>
          <a:xfrm flipV="1">
            <a:off x="5821898" y="2455786"/>
            <a:ext cx="1831832" cy="232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82ADA6-7A1E-544B-8D94-26C5F577F3AA}"/>
              </a:ext>
            </a:extLst>
          </p:cNvPr>
          <p:cNvSpPr txBox="1"/>
          <p:nvPr/>
        </p:nvSpPr>
        <p:spPr>
          <a:xfrm>
            <a:off x="4067952" y="245578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継承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31F7909-BACF-B943-BDC9-246B9E183A87}"/>
              </a:ext>
            </a:extLst>
          </p:cNvPr>
          <p:cNvSpPr txBox="1"/>
          <p:nvPr/>
        </p:nvSpPr>
        <p:spPr>
          <a:xfrm>
            <a:off x="4067952" y="320018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継承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9E87D7D-B6B2-B64E-AA01-0FBEB6D306FC}"/>
              </a:ext>
            </a:extLst>
          </p:cNvPr>
          <p:cNvSpPr txBox="1"/>
          <p:nvPr/>
        </p:nvSpPr>
        <p:spPr>
          <a:xfrm>
            <a:off x="4065428" y="394837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継承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274BB24-9868-2240-808E-EEF5D538360B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897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B7B106-C9AD-9D48-A962-6498C20D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solidFill>
                  <a:srgbClr val="0070C0"/>
                </a:solidFill>
              </a:rPr>
              <a:t>CH4</a:t>
            </a:r>
            <a:r>
              <a:rPr lang="ja-JP" altLang="en-US">
                <a:solidFill>
                  <a:srgbClr val="0070C0"/>
                </a:solidFill>
              </a:rPr>
              <a:t>の標準状態</a:t>
            </a:r>
            <a:r>
              <a:rPr lang="en-US" altLang="ja-JP" dirty="0">
                <a:solidFill>
                  <a:srgbClr val="0070C0"/>
                </a:solidFill>
              </a:rPr>
              <a:t> (25</a:t>
            </a:r>
            <a:r>
              <a:rPr lang="ja-JP" altLang="en-US">
                <a:solidFill>
                  <a:srgbClr val="0070C0"/>
                </a:solidFill>
              </a:rPr>
              <a:t>℃</a:t>
            </a:r>
            <a:r>
              <a:rPr lang="en-US" altLang="ja-JP" dirty="0">
                <a:solidFill>
                  <a:srgbClr val="0070C0"/>
                </a:solidFill>
              </a:rPr>
              <a:t>) </a:t>
            </a:r>
            <a:r>
              <a:rPr lang="ja-JP" altLang="en-US">
                <a:solidFill>
                  <a:srgbClr val="0070C0"/>
                </a:solidFill>
              </a:rPr>
              <a:t>の比エンタルピ</a:t>
            </a:r>
            <a:r>
              <a:rPr lang="en-US" altLang="ja-JP" dirty="0">
                <a:solidFill>
                  <a:srgbClr val="0070C0"/>
                </a:solidFill>
              </a:rPr>
              <a:t> (</a:t>
            </a:r>
            <a:r>
              <a:rPr lang="en-US" altLang="ja-JP" dirty="0" err="1">
                <a:solidFill>
                  <a:srgbClr val="0070C0"/>
                </a:solidFill>
              </a:rPr>
              <a:t>h_T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>
                <a:solidFill>
                  <a:srgbClr val="0070C0"/>
                </a:solidFill>
              </a:rPr>
              <a:t>の検算</a:t>
            </a:r>
            <a:r>
              <a:rPr lang="en-US" altLang="ja-JP" dirty="0">
                <a:solidFill>
                  <a:srgbClr val="0070C0"/>
                </a:solidFill>
              </a:rPr>
              <a:t>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32E9178-AA63-6E45-AECA-F1ABC4FE629A}"/>
                  </a:ext>
                </a:extLst>
              </p:cNvPr>
              <p:cNvSpPr/>
              <p:nvPr/>
            </p:nvSpPr>
            <p:spPr>
              <a:xfrm>
                <a:off x="632844" y="1510758"/>
                <a:ext cx="4776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smtClean="0">
                        <a:latin typeface="Cambria Math" panose="02040503050406030204" pitchFamily="18" charset="0"/>
                      </a:rPr>
                      <m:t>exclEnthForm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refChoice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𝑍𝑒𝑟𝑜𝐴𝑡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A32E9178-AA63-6E45-AECA-F1ABC4FE6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4" y="1510758"/>
                <a:ext cx="4776757" cy="369332"/>
              </a:xfrm>
              <a:prstGeom prst="rect">
                <a:avLst/>
              </a:prstGeom>
              <a:blipFill>
                <a:blip r:embed="rId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65E7060-E17C-0343-9ECA-7359F7F129B6}"/>
                  </a:ext>
                </a:extLst>
              </p:cNvPr>
              <p:cNvSpPr/>
              <p:nvPr/>
            </p:nvSpPr>
            <p:spPr>
              <a:xfrm>
                <a:off x="630001" y="1860996"/>
                <a:ext cx="6179093" cy="869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𝑅𝑇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65E7060-E17C-0343-9ECA-7359F7F12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1" y="1860996"/>
                <a:ext cx="6179093" cy="869533"/>
              </a:xfrm>
              <a:prstGeom prst="rect">
                <a:avLst/>
              </a:prstGeom>
              <a:blipFill>
                <a:blip r:embed="rId3"/>
                <a:stretch>
                  <a:fillRect t="-94203" b="-150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AC00F2A-E9C1-BC49-84EB-023988C968B2}"/>
                  </a:ext>
                </a:extLst>
              </p:cNvPr>
              <p:cNvSpPr txBox="1"/>
              <p:nvPr/>
            </p:nvSpPr>
            <p:spPr>
              <a:xfrm>
                <a:off x="1934044" y="2711560"/>
                <a:ext cx="30828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298.1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=6243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55</m:t>
                    </m:r>
                  </m:oMath>
                </a14:m>
                <a:r>
                  <a:rPr kumimoji="1"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ja-JP" b="0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[J/kg]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298.15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=624377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[J/kg]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AC00F2A-E9C1-BC49-84EB-023988C96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44" y="2711560"/>
                <a:ext cx="3082832" cy="553998"/>
              </a:xfrm>
              <a:prstGeom prst="rect">
                <a:avLst/>
              </a:prstGeom>
              <a:blipFill>
                <a:blip r:embed="rId4"/>
                <a:stretch>
                  <a:fillRect l="-2459" t="-13636" r="-3689" b="-227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EAD5CFB-C0EA-B24B-88D4-1CC428B21A9E}"/>
              </a:ext>
            </a:extLst>
          </p:cNvPr>
          <p:cNvSpPr/>
          <p:nvPr/>
        </p:nvSpPr>
        <p:spPr>
          <a:xfrm>
            <a:off x="5212923" y="2909757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data.H0=</a:t>
            </a:r>
            <a:r>
              <a:rPr lang="en" altLang="ja-JP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624355.7409524474</a:t>
            </a:r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683147BC-89E2-0246-A707-BEEE208DFF67}"/>
                  </a:ext>
                </a:extLst>
              </p:cNvPr>
              <p:cNvSpPr/>
              <p:nvPr/>
            </p:nvSpPr>
            <p:spPr>
              <a:xfrm>
                <a:off x="630001" y="4090013"/>
                <a:ext cx="5001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smtClean="0">
                        <a:latin typeface="Cambria Math" panose="02040503050406030204" pitchFamily="18" charset="0"/>
                      </a:rPr>
                      <m:t>exclEnthForm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refChoice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𝑈𝑠𝑒𝑟𝐷𝑒𝑓𝑖𝑛𝑒𝑑</m:t>
                    </m:r>
                  </m:oMath>
                </a14:m>
                <a:endParaRPr lang="ja-JP" altLang="en-US"/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683147BC-89E2-0246-A707-BEEE208DF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1" y="4090013"/>
                <a:ext cx="5001241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86BE9187-C638-6A4D-909D-8AAF775D01E1}"/>
                  </a:ext>
                </a:extLst>
              </p:cNvPr>
              <p:cNvSpPr/>
              <p:nvPr/>
            </p:nvSpPr>
            <p:spPr>
              <a:xfrm>
                <a:off x="630001" y="4459345"/>
                <a:ext cx="6366033" cy="869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𝑅𝑇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86BE9187-C638-6A4D-909D-8AAF775D0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1" y="4459345"/>
                <a:ext cx="6366033" cy="869533"/>
              </a:xfrm>
              <a:prstGeom prst="rect">
                <a:avLst/>
              </a:prstGeom>
              <a:blipFill>
                <a:blip r:embed="rId6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70899E-D371-A540-8A6A-6AC00E9814DB}"/>
              </a:ext>
            </a:extLst>
          </p:cNvPr>
          <p:cNvSpPr txBox="1"/>
          <p:nvPr/>
        </p:nvSpPr>
        <p:spPr>
          <a:xfrm>
            <a:off x="630001" y="876434"/>
            <a:ext cx="687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(3) </a:t>
            </a:r>
            <a:r>
              <a:rPr kumimoji="1" lang="ja-JP" altLang="en-US" b="1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生成エンタルピを排除して、</a:t>
            </a:r>
            <a:r>
              <a:rPr kumimoji="1" lang="en-US" altLang="ja-JP" b="1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ZeroAt0K </a:t>
            </a:r>
            <a:r>
              <a:rPr kumimoji="1" lang="ja-JP" altLang="en-US" b="1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を選択した場合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、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標準状態のエンタルピが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H0 [J/kg]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となる。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B44DC6-C4E2-C748-9FB7-C585FE7359D3}"/>
              </a:ext>
            </a:extLst>
          </p:cNvPr>
          <p:cNvSpPr txBox="1"/>
          <p:nvPr/>
        </p:nvSpPr>
        <p:spPr>
          <a:xfrm>
            <a:off x="630001" y="3400310"/>
            <a:ext cx="7184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7030A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(4) </a:t>
            </a:r>
            <a:r>
              <a:rPr kumimoji="1" lang="ja-JP" altLang="en-US" b="1">
                <a:solidFill>
                  <a:srgbClr val="7030A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生成エンタルピを排除して、</a:t>
            </a:r>
            <a:r>
              <a:rPr kumimoji="1" lang="en-US" altLang="ja-JP" b="1" dirty="0" err="1">
                <a:solidFill>
                  <a:srgbClr val="7030A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UserDefined</a:t>
            </a:r>
            <a:r>
              <a:rPr kumimoji="1" lang="en-US" altLang="ja-JP" b="1" dirty="0">
                <a:solidFill>
                  <a:srgbClr val="7030A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b="1">
                <a:solidFill>
                  <a:srgbClr val="7030A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を選択した場合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、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標準状態のエンタルピが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h_off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[J/kg]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となる。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6D8EE636-84A4-6741-AF03-6DA2119B20BC}"/>
                  </a:ext>
                </a:extLst>
              </p:cNvPr>
              <p:cNvSpPr txBox="1"/>
              <p:nvPr/>
            </p:nvSpPr>
            <p:spPr>
              <a:xfrm>
                <a:off x="1934044" y="5387563"/>
                <a:ext cx="3380349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𝑜𝑓𝑓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=20000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[J/kg]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とした場合</a:t>
                </a:r>
                <a:endParaRPr lang="en-US" altLang="ja-JP" i="1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298.1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19999</m:t>
                    </m:r>
                  </m:oMath>
                </a14:m>
                <a:r>
                  <a:rPr kumimoji="1" lang="en-US" altLang="ja-JP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298.15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=20021.3</m:t>
                    </m:r>
                  </m:oMath>
                </a14:m>
                <a:r>
                  <a:rPr kumimoji="1" lang="en-US" altLang="ja-JP" b="0" dirty="0"/>
                  <a:t> </a:t>
                </a: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6D8EE636-84A4-6741-AF03-6DA2119B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44" y="5387563"/>
                <a:ext cx="3380349" cy="853247"/>
              </a:xfrm>
              <a:prstGeom prst="rect">
                <a:avLst/>
              </a:prstGeom>
              <a:blipFill>
                <a:blip r:embed="rId7"/>
                <a:stretch>
                  <a:fillRect l="-2247" t="-7353" r="-3371" b="-1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07A6249-512C-B14C-A30D-E81200F327B7}"/>
              </a:ext>
            </a:extLst>
          </p:cNvPr>
          <p:cNvSpPr txBox="1"/>
          <p:nvPr/>
        </p:nvSpPr>
        <p:spPr>
          <a:xfrm>
            <a:off x="630001" y="26692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計算結果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9B9852E-FA44-1449-883E-F24B4FEDA098}"/>
              </a:ext>
            </a:extLst>
          </p:cNvPr>
          <p:cNvSpPr txBox="1"/>
          <p:nvPr/>
        </p:nvSpPr>
        <p:spPr>
          <a:xfrm>
            <a:off x="633198" y="53303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計算結果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415D6B2-4DC2-B549-A4FB-DAA3F6331602}"/>
              </a:ext>
            </a:extLst>
          </p:cNvPr>
          <p:cNvSpPr/>
          <p:nvPr/>
        </p:nvSpPr>
        <p:spPr>
          <a:xfrm>
            <a:off x="630000" y="3419903"/>
            <a:ext cx="8224067" cy="2853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A2158C8-050E-F54D-9884-5CEE5A249AF0}"/>
              </a:ext>
            </a:extLst>
          </p:cNvPr>
          <p:cNvSpPr/>
          <p:nvPr/>
        </p:nvSpPr>
        <p:spPr>
          <a:xfrm>
            <a:off x="630000" y="864000"/>
            <a:ext cx="8224066" cy="2415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685495-4C9F-614A-AB74-EDE0CCAFBD37}"/>
              </a:ext>
            </a:extLst>
          </p:cNvPr>
          <p:cNvSpPr txBox="1"/>
          <p:nvPr/>
        </p:nvSpPr>
        <p:spPr>
          <a:xfrm>
            <a:off x="6809094" y="1359785"/>
            <a:ext cx="1873405" cy="36933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デフォルト設定</a:t>
            </a: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95F05D32-C621-484C-ADFC-3C82410B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D1582A4-5DF3-3246-852F-E4CA9F602F12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711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95A314-ACBD-4A43-8091-8A6097E5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CH4 </a:t>
            </a:r>
            <a:r>
              <a:rPr kumimoji="1" lang="ja-JP" altLang="en-US">
                <a:solidFill>
                  <a:srgbClr val="0070C0"/>
                </a:solidFill>
              </a:rPr>
              <a:t>の比エンタルピのパラメータ設定による違い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66523A6-8358-3A41-8938-2649C5C1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980" y="1237785"/>
            <a:ext cx="5153020" cy="437127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866C436-74C2-984F-B8BE-E26A37ED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6" y="1168439"/>
            <a:ext cx="2595772" cy="369074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52CDC5-CDB9-034F-A623-4F3CF47FF7ED}"/>
              </a:ext>
            </a:extLst>
          </p:cNvPr>
          <p:cNvSpPr txBox="1"/>
          <p:nvPr/>
        </p:nvSpPr>
        <p:spPr>
          <a:xfrm>
            <a:off x="3724507" y="4315522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(1) </a:t>
            </a:r>
            <a:r>
              <a:rPr kumimoji="1" lang="ja-JP" altLang="en-US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生成エンタルピを排除しない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19D0E2-45EB-F144-953C-7A7DA004FD2A}"/>
              </a:ext>
            </a:extLst>
          </p:cNvPr>
          <p:cNvSpPr txBox="1"/>
          <p:nvPr/>
        </p:nvSpPr>
        <p:spPr>
          <a:xfrm>
            <a:off x="3635297" y="3612543"/>
            <a:ext cx="426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(2) </a:t>
            </a:r>
            <a:r>
              <a:rPr kumimoji="1" lang="ja-JP" altLang="en-US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標準状態で</a:t>
            </a:r>
            <a:r>
              <a:rPr kumimoji="1" lang="en-US" altLang="ja-JP" dirty="0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0 [J/kg] (ZeroAt25C)</a:t>
            </a:r>
            <a:endParaRPr kumimoji="1" lang="ja-JP" altLang="en-US">
              <a:solidFill>
                <a:srgbClr val="0432FF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772D4C-59A3-8B49-AA6C-497AFD3BBC08}"/>
              </a:ext>
            </a:extLst>
          </p:cNvPr>
          <p:cNvSpPr txBox="1"/>
          <p:nvPr/>
        </p:nvSpPr>
        <p:spPr>
          <a:xfrm>
            <a:off x="3635297" y="1547581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(3) </a:t>
            </a:r>
            <a:r>
              <a:rPr kumimoji="1" lang="ja-JP" altLang="en-US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標準状態で</a:t>
            </a:r>
            <a:r>
              <a:rPr kumimoji="1"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data.H0 [J/kg] (ZeroAt0K]</a:t>
            </a:r>
            <a:endParaRPr kumimoji="1" lang="ja-JP" altLang="en-US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20A9F5F-F16B-1540-9225-6017A6A205C7}"/>
                  </a:ext>
                </a:extLst>
              </p:cNvPr>
              <p:cNvSpPr txBox="1"/>
              <p:nvPr/>
            </p:nvSpPr>
            <p:spPr>
              <a:xfrm>
                <a:off x="4622612" y="3243211"/>
                <a:ext cx="418858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rgbClr val="7030A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(4) </a:t>
                </a:r>
                <a:r>
                  <a:rPr kumimoji="1" lang="ja-JP" altLang="en-US">
                    <a:solidFill>
                      <a:srgbClr val="7030A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標準状態で</a:t>
                </a:r>
                <a:r>
                  <a:rPr kumimoji="1" lang="en-US" altLang="ja-JP" dirty="0">
                    <a:solidFill>
                      <a:srgbClr val="7030A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h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𝑜𝑓𝑓</m:t>
                        </m:r>
                      </m:sub>
                    </m:sSub>
                  </m:oMath>
                </a14:m>
                <a:r>
                  <a:rPr kumimoji="1" lang="en-US" altLang="ja-JP" dirty="0">
                    <a:solidFill>
                      <a:srgbClr val="7030A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= 200000 [J/kg]</a:t>
                </a:r>
                <a:endParaRPr lang="en-US" altLang="ja-JP" dirty="0">
                  <a:solidFill>
                    <a:srgbClr val="7030A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20A9F5F-F16B-1540-9225-6017A6A20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612" y="3243211"/>
                <a:ext cx="4188583" cy="391582"/>
              </a:xfrm>
              <a:prstGeom prst="rect">
                <a:avLst/>
              </a:prstGeom>
              <a:blipFill>
                <a:blip r:embed="rId4"/>
                <a:stretch>
                  <a:fillRect l="-906" t="-3125" b="-187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DFED144-C887-0243-ABDC-062314FB02BF}"/>
              </a:ext>
            </a:extLst>
          </p:cNvPr>
          <p:cNvCxnSpPr/>
          <p:nvPr/>
        </p:nvCxnSpPr>
        <p:spPr>
          <a:xfrm>
            <a:off x="4449337" y="4684854"/>
            <a:ext cx="301083" cy="533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9A8FE5E-76E2-3949-B9D2-4B8A5BF0DD24}"/>
                  </a:ext>
                </a:extLst>
              </p:cNvPr>
              <p:cNvSpPr txBox="1"/>
              <p:nvPr/>
            </p:nvSpPr>
            <p:spPr>
              <a:xfrm>
                <a:off x="5516413" y="5691355"/>
                <a:ext cx="1156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温度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dirty="0"/>
                  <a:t> [K]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9A8FE5E-76E2-3949-B9D2-4B8A5BF0D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413" y="5691355"/>
                <a:ext cx="1156342" cy="369332"/>
              </a:xfrm>
              <a:prstGeom prst="rect">
                <a:avLst/>
              </a:prstGeom>
              <a:blipFill>
                <a:blip r:embed="rId5"/>
                <a:stretch>
                  <a:fillRect l="-3261" t="-6667" r="-3261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679C84D-C4AC-FC4C-B979-0EF87416C4DC}"/>
                  </a:ext>
                </a:extLst>
              </p:cNvPr>
              <p:cNvSpPr txBox="1"/>
              <p:nvPr/>
            </p:nvSpPr>
            <p:spPr>
              <a:xfrm rot="16200000">
                <a:off x="2083471" y="3058545"/>
                <a:ext cx="2339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比エンタルピ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ja-JP" dirty="0"/>
                  <a:t> [J/kg]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679C84D-C4AC-FC4C-B979-0EF87416C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83471" y="3058545"/>
                <a:ext cx="2339871" cy="369332"/>
              </a:xfrm>
              <a:prstGeom prst="rect">
                <a:avLst/>
              </a:prstGeom>
              <a:blipFill>
                <a:blip r:embed="rId6"/>
                <a:stretch>
                  <a:fillRect l="-6667" t="-1081" r="-23333" b="-21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24D356C-094F-9C45-97BB-0B22F6B4E9F3}"/>
              </a:ext>
            </a:extLst>
          </p:cNvPr>
          <p:cNvCxnSpPr/>
          <p:nvPr/>
        </p:nvCxnSpPr>
        <p:spPr>
          <a:xfrm flipH="1" flipV="1">
            <a:off x="4137102" y="3243211"/>
            <a:ext cx="178420" cy="369332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2E1C1CF-1FBD-B242-8ACC-FADDFBA0505E}"/>
              </a:ext>
            </a:extLst>
          </p:cNvPr>
          <p:cNvCxnSpPr/>
          <p:nvPr/>
        </p:nvCxnSpPr>
        <p:spPr>
          <a:xfrm flipH="1" flipV="1">
            <a:off x="5937490" y="2832410"/>
            <a:ext cx="157094" cy="4108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41E904F-9EE0-CC4E-B508-5CEDF9951BDA}"/>
              </a:ext>
            </a:extLst>
          </p:cNvPr>
          <p:cNvCxnSpPr>
            <a:cxnSpLocks/>
          </p:cNvCxnSpPr>
          <p:nvPr/>
        </p:nvCxnSpPr>
        <p:spPr>
          <a:xfrm>
            <a:off x="4622612" y="1879117"/>
            <a:ext cx="317378" cy="95329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AD673F8-9883-DD4E-A0B2-B3F7A9ADD7B4}"/>
              </a:ext>
            </a:extLst>
          </p:cNvPr>
          <p:cNvSpPr txBox="1"/>
          <p:nvPr/>
        </p:nvSpPr>
        <p:spPr>
          <a:xfrm>
            <a:off x="4781301" y="188263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[</a:t>
            </a:r>
            <a:r>
              <a:rPr kumimoji="1" lang="ja-JP" altLang="en-US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デフォルト</a:t>
            </a:r>
            <a:r>
              <a:rPr kumimoji="1"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]</a:t>
            </a:r>
            <a:endParaRPr kumimoji="1" lang="ja-JP" altLang="en-US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8621449-A14C-374C-B48E-17B0E83FD71E}"/>
              </a:ext>
            </a:extLst>
          </p:cNvPr>
          <p:cNvSpPr txBox="1"/>
          <p:nvPr/>
        </p:nvSpPr>
        <p:spPr>
          <a:xfrm>
            <a:off x="2292082" y="1881389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(1)</a:t>
            </a:r>
            <a:endParaRPr kumimoji="1" lang="ja-JP" altLang="en-US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276C19A-6394-C947-A93C-7399636ABFFC}"/>
              </a:ext>
            </a:extLst>
          </p:cNvPr>
          <p:cNvSpPr txBox="1"/>
          <p:nvPr/>
        </p:nvSpPr>
        <p:spPr>
          <a:xfrm>
            <a:off x="2318158" y="279011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(2)</a:t>
            </a:r>
            <a:endParaRPr kumimoji="1" lang="ja-JP" altLang="en-US">
              <a:solidFill>
                <a:srgbClr val="0432FF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82753A4-B2B0-8844-9388-7B4D3C0D13B6}"/>
              </a:ext>
            </a:extLst>
          </p:cNvPr>
          <p:cNvSpPr txBox="1"/>
          <p:nvPr/>
        </p:nvSpPr>
        <p:spPr>
          <a:xfrm>
            <a:off x="2318158" y="3698831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(3)</a:t>
            </a:r>
            <a:endParaRPr kumimoji="1" lang="ja-JP" altLang="en-US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F1D53DC-F7C1-9547-BB1C-7164B7129B3B}"/>
              </a:ext>
            </a:extLst>
          </p:cNvPr>
          <p:cNvSpPr txBox="1"/>
          <p:nvPr/>
        </p:nvSpPr>
        <p:spPr>
          <a:xfrm>
            <a:off x="2292082" y="4648844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7030A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(4)</a:t>
            </a:r>
            <a:endParaRPr kumimoji="1" lang="ja-JP" altLang="en-US">
              <a:solidFill>
                <a:srgbClr val="7030A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4250D2E-C29F-5743-84AB-B5232C99DB7D}"/>
              </a:ext>
            </a:extLst>
          </p:cNvPr>
          <p:cNvSpPr txBox="1"/>
          <p:nvPr/>
        </p:nvSpPr>
        <p:spPr>
          <a:xfrm>
            <a:off x="1199639" y="5087809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Check_h_T_Test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0A2039E-7E7C-D94A-97E5-A62C456B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41</a:t>
            </a:fld>
            <a:endParaRPr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8E6C891-D3C5-E249-9492-F471A7BB867B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8585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09B4F8-560B-F647-BC28-4F70ECE1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solidFill>
                  <a:srgbClr val="0070C0"/>
                </a:solidFill>
              </a:rPr>
              <a:t>Check_h_T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E14901C-3C60-2544-9B49-9105CA18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552" y="2418271"/>
            <a:ext cx="1502574" cy="133231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214BDDD-D57E-1C42-9056-0409B97E1929}"/>
              </a:ext>
            </a:extLst>
          </p:cNvPr>
          <p:cNvSpPr/>
          <p:nvPr/>
        </p:nvSpPr>
        <p:spPr>
          <a:xfrm>
            <a:off x="630001" y="864000"/>
            <a:ext cx="7883999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Modelica.Media.IdealGases.SingleGases.CO2;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parameter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Boolean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exclEnthForm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false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parameter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ReferenceEnthalpy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refChoice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=ReferenceEnthalpy.ZeroAt25C;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parameter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Modelica.SIunits.SpecificEnthalpy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h_off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Modelica.Blocks.Interfaces.RealOutput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h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 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Modelica.Blocks.Interfaces.RealOutput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hmol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h =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Medium.data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T,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exclEnthForm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refChoice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h_off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hmol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h*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Medium.data.MM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 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2B3FEA6-5185-1946-A686-7C24393C1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42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92D81A1-68D6-234C-8159-490E8173827D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3628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12F55C4-1129-B849-8CB1-981E44D87714}"/>
              </a:ext>
            </a:extLst>
          </p:cNvPr>
          <p:cNvSpPr/>
          <p:nvPr/>
        </p:nvSpPr>
        <p:spPr>
          <a:xfrm>
            <a:off x="630001" y="864000"/>
            <a:ext cx="8106936" cy="4616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Check_h_T_Test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Modelica.Media.IdealGases.SingleGases.CH4;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check_h_T1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exclEnthForm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false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refChoice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ReferenceEnthalpy.ZeroAt25C)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   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exclEnthForm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refChoice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ReferenceEnthalpy.ZeroAt25C)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   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check_h_T3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exclEnthForm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refChoice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ReferenceEnthalpy.ZeroAt0K)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   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check_h_T4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Medium,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exclEnthForm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h_off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200000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refChoice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ReferenceEnthalpy.UserDefined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Modelica.Blocks.Sources.Ramp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temperature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duration 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1000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height 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800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offset 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200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startTime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connect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temperature.y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check_h_T4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T)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connect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temperature.y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check_h_T3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T)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connect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temperature.y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check_h_T2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T)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connect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temperature.y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check_h_T1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T)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__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OpenModelica_simulationFlags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(lv =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"LOG_STATS"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outputFormat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"mat"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s =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dassl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Check_h_T_Test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A2AAAB7-6838-7E47-AB0B-3882CBE3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solidFill>
                  <a:srgbClr val="0070C0"/>
                </a:solidFill>
              </a:rPr>
              <a:t>Check_h_T_Test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2D17FA8-7F69-FD41-890A-98B4A1F5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88D2D8E-151B-6F4A-A74D-F984F7877423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4A888-27EA-704F-965E-B0BD3055C6AC}"/>
              </a:ext>
            </a:extLst>
          </p:cNvPr>
          <p:cNvSpPr txBox="1"/>
          <p:nvPr/>
        </p:nvSpPr>
        <p:spPr>
          <a:xfrm>
            <a:off x="8130974" y="124259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(1)</a:t>
            </a:r>
            <a:endParaRPr kumimoji="1" lang="ja-JP" altLang="en-US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F84A9E-839C-2646-A9AE-5673C2653DA8}"/>
              </a:ext>
            </a:extLst>
          </p:cNvPr>
          <p:cNvSpPr txBox="1"/>
          <p:nvPr/>
        </p:nvSpPr>
        <p:spPr>
          <a:xfrm>
            <a:off x="8130974" y="1735164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(2)</a:t>
            </a:r>
            <a:endParaRPr kumimoji="1" lang="ja-JP" altLang="en-US">
              <a:solidFill>
                <a:srgbClr val="0432FF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582A1A-B715-984A-9BE3-CBE686125B82}"/>
              </a:ext>
            </a:extLst>
          </p:cNvPr>
          <p:cNvSpPr txBox="1"/>
          <p:nvPr/>
        </p:nvSpPr>
        <p:spPr>
          <a:xfrm>
            <a:off x="8130974" y="225017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B05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(3)</a:t>
            </a:r>
            <a:endParaRPr kumimoji="1" lang="ja-JP" altLang="en-US">
              <a:solidFill>
                <a:srgbClr val="00B05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2115420-52F5-3842-8115-FD9B4452F039}"/>
              </a:ext>
            </a:extLst>
          </p:cNvPr>
          <p:cNvSpPr txBox="1"/>
          <p:nvPr/>
        </p:nvSpPr>
        <p:spPr>
          <a:xfrm>
            <a:off x="8130974" y="2673164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7030A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(4)</a:t>
            </a:r>
            <a:endParaRPr kumimoji="1" lang="ja-JP" altLang="en-US">
              <a:solidFill>
                <a:srgbClr val="7030A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6049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D8BA78-B282-6448-B808-709C903B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IV. </a:t>
            </a:r>
            <a:r>
              <a:rPr kumimoji="1" lang="ja-JP" altLang="en-US"/>
              <a:t>比エンタルピを</a:t>
            </a:r>
            <a:r>
              <a:rPr lang="en-US" altLang="ja-JP" dirty="0"/>
              <a:t> </a:t>
            </a:r>
            <a:r>
              <a:rPr lang="en-US" altLang="ja-JP" dirty="0" err="1"/>
              <a:t>Modelica</a:t>
            </a:r>
            <a:r>
              <a:rPr lang="en-US" altLang="ja-JP" dirty="0"/>
              <a:t> </a:t>
            </a:r>
            <a:r>
              <a:rPr lang="ja-JP" altLang="en-US"/>
              <a:t>関数にする理由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6EB8B0-4B8F-7D48-9B86-5D953556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44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643329-8846-9845-BA5A-E61BBE3BBA71}"/>
              </a:ext>
            </a:extLst>
          </p:cNvPr>
          <p:cNvSpPr txBox="1"/>
          <p:nvPr/>
        </p:nvSpPr>
        <p:spPr>
          <a:xfrm>
            <a:off x="597251" y="1210226"/>
            <a:ext cx="788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もし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medium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の独立変数が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(p, h)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でない場合、比エンタルピは、その独立変数の</a:t>
            </a: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関数として計算すべきである。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20EE29AB-1E93-1E40-BFC5-B468786FF5C4}"/>
                  </a:ext>
                </a:extLst>
              </p:cNvPr>
              <p:cNvSpPr/>
              <p:nvPr/>
            </p:nvSpPr>
            <p:spPr>
              <a:xfrm>
                <a:off x="437322" y="2185963"/>
                <a:ext cx="5887094" cy="869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20EE29AB-1E93-1E40-BFC5-B468786FF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22" y="2185963"/>
                <a:ext cx="5887094" cy="869533"/>
              </a:xfrm>
              <a:prstGeom prst="rect">
                <a:avLst/>
              </a:prstGeom>
              <a:blipFill>
                <a:blip r:embed="rId2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32645F82-318D-7A4D-8A17-CE701A9A5E8B}"/>
                  </a:ext>
                </a:extLst>
              </p:cNvPr>
              <p:cNvSpPr/>
              <p:nvPr/>
            </p:nvSpPr>
            <p:spPr>
              <a:xfrm>
                <a:off x="691059" y="3586055"/>
                <a:ext cx="5402856" cy="667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US" altLang="ja-JP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32645F82-318D-7A4D-8A17-CE701A9A5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59" y="3586055"/>
                <a:ext cx="5402856" cy="667747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BB09CAF-A6C0-844A-BABA-0EED62160ABD}"/>
              </a:ext>
            </a:extLst>
          </p:cNvPr>
          <p:cNvSpPr txBox="1"/>
          <p:nvPr/>
        </p:nvSpPr>
        <p:spPr>
          <a:xfrm>
            <a:off x="740653" y="4048027"/>
            <a:ext cx="6277509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function </a:t>
            </a:r>
            <a:r>
              <a:rPr kumimoji="1" lang="en-US" altLang="ja-JP" dirty="0" err="1"/>
              <a:t>h_T</a:t>
            </a:r>
            <a:r>
              <a:rPr kumimoji="1" lang="en-US" altLang="ja-JP" dirty="0"/>
              <a:t>;</a:t>
            </a:r>
          </a:p>
          <a:p>
            <a:r>
              <a:rPr kumimoji="1" lang="en-US" altLang="ja-JP" dirty="0"/>
              <a:t>   </a:t>
            </a:r>
            <a:r>
              <a:rPr lang="en-US" altLang="ja-JP" dirty="0"/>
              <a:t>input Temperature T;</a:t>
            </a:r>
          </a:p>
          <a:p>
            <a:r>
              <a:rPr lang="en-US" altLang="ja-JP" dirty="0"/>
              <a:t>   …</a:t>
            </a:r>
          </a:p>
          <a:p>
            <a:r>
              <a:rPr kumimoji="1" lang="en-US" altLang="ja-JP" dirty="0"/>
              <a:t>   output </a:t>
            </a:r>
            <a:r>
              <a:rPr kumimoji="1" lang="en-US" altLang="ja-JP" dirty="0" err="1"/>
              <a:t>specificEnthalpy</a:t>
            </a:r>
            <a:r>
              <a:rPr kumimoji="1" lang="en-US" altLang="ja-JP" dirty="0"/>
              <a:t> h;</a:t>
            </a:r>
          </a:p>
          <a:p>
            <a:r>
              <a:rPr kumimoji="1" lang="en-US" altLang="ja-JP" dirty="0"/>
              <a:t>algorithm</a:t>
            </a:r>
          </a:p>
          <a:p>
            <a:r>
              <a:rPr lang="en-US" altLang="ja-JP" dirty="0"/>
              <a:t> </a:t>
            </a:r>
          </a:p>
          <a:p>
            <a:r>
              <a:rPr lang="en-US" altLang="ja-JP" dirty="0"/>
              <a:t>   </a:t>
            </a:r>
          </a:p>
          <a:p>
            <a:r>
              <a:rPr kumimoji="1" lang="en-US" altLang="ja-JP" dirty="0"/>
              <a:t>end </a:t>
            </a:r>
            <a:r>
              <a:rPr kumimoji="1" lang="en-US" altLang="ja-JP" dirty="0" err="1"/>
              <a:t>h_T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F056144E-8988-1A4F-9260-4964BBEE5FFD}"/>
                  </a:ext>
                </a:extLst>
              </p:cNvPr>
              <p:cNvSpPr/>
              <p:nvPr/>
            </p:nvSpPr>
            <p:spPr>
              <a:xfrm>
                <a:off x="991692" y="5286080"/>
                <a:ext cx="5887094" cy="869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𝑅𝑇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F056144E-8988-1A4F-9260-4964BBEE5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92" y="5286080"/>
                <a:ext cx="5887094" cy="869533"/>
              </a:xfrm>
              <a:prstGeom prst="rect">
                <a:avLst/>
              </a:prstGeom>
              <a:blipFill>
                <a:blip r:embed="rId4"/>
                <a:stretch>
                  <a:fillRect t="-92857" b="-14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FE02297-47B5-B742-A804-FBD7C66BDB63}"/>
              </a:ext>
            </a:extLst>
          </p:cNvPr>
          <p:cNvSpPr/>
          <p:nvPr/>
        </p:nvSpPr>
        <p:spPr>
          <a:xfrm>
            <a:off x="630000" y="2146901"/>
            <a:ext cx="7156467" cy="988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982B064-F391-BA46-B2B1-83E98BDAA473}"/>
              </a:ext>
            </a:extLst>
          </p:cNvPr>
          <p:cNvSpPr/>
          <p:nvPr/>
        </p:nvSpPr>
        <p:spPr>
          <a:xfrm>
            <a:off x="625195" y="3518550"/>
            <a:ext cx="7161272" cy="31097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D2CE1F7-44C9-A54C-A778-6EB1946DB8F8}"/>
              </a:ext>
            </a:extLst>
          </p:cNvPr>
          <p:cNvSpPr txBox="1"/>
          <p:nvPr/>
        </p:nvSpPr>
        <p:spPr>
          <a:xfrm>
            <a:off x="597251" y="871672"/>
            <a:ext cx="834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Modelica.Media.UsersGuide.MediumDefinition.SpecificEnthalpyAsFunction </a:t>
            </a:r>
            <a:r>
              <a:rPr kumimoji="1" lang="ja-JP" altLang="en-US" sz="1600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より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D49AEA8-7682-194A-8F11-44E1D8377481}"/>
              </a:ext>
            </a:extLst>
          </p:cNvPr>
          <p:cNvSpPr txBox="1"/>
          <p:nvPr/>
        </p:nvSpPr>
        <p:spPr>
          <a:xfrm>
            <a:off x="625195" y="1777569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BaseProperties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モデルの中の式</a:t>
            </a:r>
          </a:p>
        </p:txBody>
      </p:sp>
      <p:sp>
        <p:nvSpPr>
          <p:cNvPr id="20" name="下矢印 19">
            <a:extLst>
              <a:ext uri="{FF2B5EF4-FFF2-40B4-BE49-F238E27FC236}">
                <a16:creationId xmlns:a16="http://schemas.microsoft.com/office/drawing/2014/main" id="{4994C598-6507-2C47-8D1E-C84DE8A91C21}"/>
              </a:ext>
            </a:extLst>
          </p:cNvPr>
          <p:cNvSpPr/>
          <p:nvPr/>
        </p:nvSpPr>
        <p:spPr>
          <a:xfrm>
            <a:off x="3250236" y="3205299"/>
            <a:ext cx="1835834" cy="260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82BE7C6-9D59-0644-8585-227977E6CB8F}"/>
              </a:ext>
            </a:extLst>
          </p:cNvPr>
          <p:cNvSpPr txBox="1"/>
          <p:nvPr/>
        </p:nvSpPr>
        <p:spPr>
          <a:xfrm>
            <a:off x="2775181" y="3625696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状態変数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p, T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を引数とする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16F1826-C2BD-6648-9328-FBED4F06D174}"/>
              </a:ext>
            </a:extLst>
          </p:cNvPr>
          <p:cNvSpPr txBox="1"/>
          <p:nvPr/>
        </p:nvSpPr>
        <p:spPr>
          <a:xfrm>
            <a:off x="5988212" y="231803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状態変数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p, T</a:t>
            </a: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の方程式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30D0A1C-A56A-784B-8B17-1CA1798C985E}"/>
              </a:ext>
            </a:extLst>
          </p:cNvPr>
          <p:cNvSpPr txBox="1"/>
          <p:nvPr/>
        </p:nvSpPr>
        <p:spPr>
          <a:xfrm>
            <a:off x="4205831" y="431379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実際のソースコードは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もっと式を変形してます。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F5B50A1-F971-9143-A37C-70C698DB4B5C}"/>
              </a:ext>
            </a:extLst>
          </p:cNvPr>
          <p:cNvCxnSpPr/>
          <p:nvPr/>
        </p:nvCxnSpPr>
        <p:spPr>
          <a:xfrm flipH="1">
            <a:off x="4168152" y="4917677"/>
            <a:ext cx="323557" cy="42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52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1F3654-8847-5C43-9546-8DA7170F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45</a:t>
            </a:fld>
            <a:endParaRPr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8E1A987-7912-8D44-8D98-D117F7168D6A}"/>
              </a:ext>
            </a:extLst>
          </p:cNvPr>
          <p:cNvSpPr txBox="1"/>
          <p:nvPr/>
        </p:nvSpPr>
        <p:spPr>
          <a:xfrm>
            <a:off x="630001" y="752913"/>
            <a:ext cx="7468711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connector </a:t>
            </a:r>
            <a:r>
              <a:rPr kumimoji="1"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FluidPort</a:t>
            </a:r>
            <a:endParaRPr kumimoji="1" lang="en-US" altLang="ja-JP" sz="1600" dirty="0"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replaceable package Medium = </a:t>
            </a:r>
            <a:r>
              <a:rPr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Modelica.Media.Interfaces.PartialMedium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kumimoji="1"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kumimoji="1"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Medium.AbsolutePressure</a:t>
            </a:r>
            <a:r>
              <a:rPr kumimoji="1"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p;</a:t>
            </a:r>
          </a:p>
          <a:p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flow </a:t>
            </a:r>
            <a:r>
              <a:rPr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Medium.MassFlowRate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m_flow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kumimoji="1"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kumimoji="1"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Medium</a:t>
            </a:r>
            <a:r>
              <a:rPr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.SpecificEnthalpy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h;</a:t>
            </a:r>
          </a:p>
          <a:p>
            <a:r>
              <a:rPr kumimoji="1"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flow </a:t>
            </a:r>
            <a:r>
              <a:rPr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Medium.EnthalpyFlowRate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H_flow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kumimoji="1"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kumimoji="1"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Medium.MassFraction</a:t>
            </a:r>
            <a:r>
              <a:rPr kumimoji="1"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Xi[</a:t>
            </a:r>
            <a:r>
              <a:rPr kumimoji="1"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Medium.nXi</a:t>
            </a:r>
            <a:r>
              <a:rPr kumimoji="1"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];</a:t>
            </a:r>
          </a:p>
          <a:p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 flow </a:t>
            </a:r>
            <a:r>
              <a:rPr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Medium.MassFlowRate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mX_flow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Medium.nXi</a:t>
            </a:r>
            <a:r>
              <a:rPr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];</a:t>
            </a:r>
          </a:p>
          <a:p>
            <a:r>
              <a:rPr kumimoji="1" lang="en-US" altLang="ja-JP" sz="1600" dirty="0">
                <a:latin typeface="Migu 1M" panose="020B0509020203020207" pitchFamily="49" charset="-128"/>
                <a:ea typeface="Migu 1M" panose="020B0509020203020207" pitchFamily="49" charset="-128"/>
              </a:rPr>
              <a:t>end </a:t>
            </a:r>
            <a:r>
              <a:rPr kumimoji="1" lang="en-US" altLang="ja-JP" sz="1600" dirty="0" err="1">
                <a:latin typeface="Migu 1M" panose="020B0509020203020207" pitchFamily="49" charset="-128"/>
                <a:ea typeface="Migu 1M" panose="020B0509020203020207" pitchFamily="49" charset="-128"/>
              </a:rPr>
              <a:t>FluidPort</a:t>
            </a:r>
            <a:endParaRPr kumimoji="1" lang="ja-JP" altLang="en-US" sz="160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5278D02-4D72-104B-93D0-8D233A04E1A3}"/>
              </a:ext>
            </a:extLst>
          </p:cNvPr>
          <p:cNvSpPr/>
          <p:nvPr/>
        </p:nvSpPr>
        <p:spPr>
          <a:xfrm>
            <a:off x="5391280" y="4501697"/>
            <a:ext cx="2129403" cy="1276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p2, T2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3909834-381A-C34B-8C62-194D9B972532}"/>
              </a:ext>
            </a:extLst>
          </p:cNvPr>
          <p:cNvSpPr/>
          <p:nvPr/>
        </p:nvSpPr>
        <p:spPr>
          <a:xfrm>
            <a:off x="1697950" y="4504179"/>
            <a:ext cx="2104571" cy="12742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p1, T1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C5CB0138-14DD-8F4D-9106-3776E1F0D8C3}"/>
              </a:ext>
            </a:extLst>
          </p:cNvPr>
          <p:cNvSpPr/>
          <p:nvPr/>
        </p:nvSpPr>
        <p:spPr>
          <a:xfrm>
            <a:off x="3730601" y="5044324"/>
            <a:ext cx="143839" cy="184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428085D7-977F-924B-AF9A-FC186E81034F}"/>
              </a:ext>
            </a:extLst>
          </p:cNvPr>
          <p:cNvSpPr/>
          <p:nvPr/>
        </p:nvSpPr>
        <p:spPr>
          <a:xfrm>
            <a:off x="5326289" y="5052806"/>
            <a:ext cx="143839" cy="184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04AE9D5-A8D6-AC44-BC24-9AE93A886C5C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>
            <a:off x="3874440" y="5136792"/>
            <a:ext cx="1451849" cy="8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726B553-A0C5-E44A-8099-FF8E8D3C72D3}"/>
              </a:ext>
            </a:extLst>
          </p:cNvPr>
          <p:cNvSpPr txBox="1"/>
          <p:nvPr/>
        </p:nvSpPr>
        <p:spPr>
          <a:xfrm>
            <a:off x="3165535" y="3190277"/>
            <a:ext cx="2396618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p1 = p2</a:t>
            </a:r>
          </a:p>
          <a:p>
            <a:r>
              <a:rPr kumimoji="1" lang="en-US" altLang="ja-JP" dirty="0"/>
              <a:t>h1 = h2</a:t>
            </a:r>
          </a:p>
          <a:p>
            <a:r>
              <a:rPr lang="en-US" altLang="ja-JP" dirty="0"/>
              <a:t>0 = m_flow1 + m_flow2</a:t>
            </a:r>
          </a:p>
          <a:p>
            <a:r>
              <a:rPr kumimoji="1" lang="en-US" altLang="ja-JP" dirty="0"/>
              <a:t>0 = H_flow1 + H_flow2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D6CEAD0-6739-714A-899D-2B8D1DC27D9B}"/>
              </a:ext>
            </a:extLst>
          </p:cNvPr>
          <p:cNvSpPr txBox="1"/>
          <p:nvPr/>
        </p:nvSpPr>
        <p:spPr>
          <a:xfrm>
            <a:off x="630001" y="36000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FluidPort</a:t>
            </a:r>
            <a:r>
              <a:rPr kumimoji="1" lang="en-US" altLang="ja-JP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が次のように定義されている場合を考える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FF3744B-9ED4-624F-A898-DBF37209F7B7}"/>
              </a:ext>
            </a:extLst>
          </p:cNvPr>
          <p:cNvSpPr txBox="1"/>
          <p:nvPr/>
        </p:nvSpPr>
        <p:spPr>
          <a:xfrm>
            <a:off x="2097122" y="5330124"/>
            <a:ext cx="148630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h1 = h(p1, T1)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1E4ABA-8B5B-A145-AD53-F4A722A2536F}"/>
              </a:ext>
            </a:extLst>
          </p:cNvPr>
          <p:cNvSpPr txBox="1"/>
          <p:nvPr/>
        </p:nvSpPr>
        <p:spPr>
          <a:xfrm>
            <a:off x="5712829" y="5322314"/>
            <a:ext cx="148630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h2 = h(p2, T2)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097435-151C-3E48-9818-396979FA3EBD}"/>
              </a:ext>
            </a:extLst>
          </p:cNvPr>
          <p:cNvSpPr txBox="1"/>
          <p:nvPr/>
        </p:nvSpPr>
        <p:spPr>
          <a:xfrm>
            <a:off x="3771991" y="51762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(p1,h1)</a:t>
            </a:r>
            <a:endParaRPr kumimoji="1" lang="ja-JP" altLang="en-US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A3CCB07-D52E-2245-A4F7-4821926B88FB}"/>
              </a:ext>
            </a:extLst>
          </p:cNvPr>
          <p:cNvSpPr txBox="1"/>
          <p:nvPr/>
        </p:nvSpPr>
        <p:spPr>
          <a:xfrm>
            <a:off x="4582259" y="51762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(p2,h2)</a:t>
            </a:r>
            <a:endParaRPr kumimoji="1" lang="ja-JP" altLang="en-US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B9A20DA-99AA-CE49-A388-2E97551CA0BA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363844" y="4390606"/>
            <a:ext cx="320730" cy="746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93CB1A9-3972-6443-AA8F-DB7684C23C2E}"/>
              </a:ext>
            </a:extLst>
          </p:cNvPr>
          <p:cNvSpPr txBox="1"/>
          <p:nvPr/>
        </p:nvSpPr>
        <p:spPr>
          <a:xfrm>
            <a:off x="2171390" y="457065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medium1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9889DAA-DBE9-724E-A67D-778C6EFF272A}"/>
              </a:ext>
            </a:extLst>
          </p:cNvPr>
          <p:cNvSpPr txBox="1"/>
          <p:nvPr/>
        </p:nvSpPr>
        <p:spPr>
          <a:xfrm>
            <a:off x="5882883" y="4557339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medium2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2F3C48A-59E7-2B4A-8E79-358EB97A2F50}"/>
              </a:ext>
            </a:extLst>
          </p:cNvPr>
          <p:cNvSpPr txBox="1"/>
          <p:nvPr/>
        </p:nvSpPr>
        <p:spPr>
          <a:xfrm>
            <a:off x="918759" y="3190277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FuidPort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の方程式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9EBA3262-BB63-2944-B08D-6BED05CBC71C}"/>
              </a:ext>
            </a:extLst>
          </p:cNvPr>
          <p:cNvSpPr txBox="1"/>
          <p:nvPr/>
        </p:nvSpPr>
        <p:spPr>
          <a:xfrm>
            <a:off x="1485645" y="585536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BaseProperties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の式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CBFB31E-3A92-F845-BC6E-5148FB512B6C}"/>
              </a:ext>
            </a:extLst>
          </p:cNvPr>
          <p:cNvSpPr txBox="1"/>
          <p:nvPr/>
        </p:nvSpPr>
        <p:spPr>
          <a:xfrm>
            <a:off x="5326289" y="5823303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BaseProperties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の式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2EA00E6-4EF3-EB41-84BF-1C074AAE2774}"/>
              </a:ext>
            </a:extLst>
          </p:cNvPr>
          <p:cNvSpPr txBox="1"/>
          <p:nvPr/>
        </p:nvSpPr>
        <p:spPr>
          <a:xfrm>
            <a:off x="1083867" y="3488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kumimoji="1" lang="ja-JP" altLang="en-US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純物質の場合</a:t>
            </a:r>
            <a:r>
              <a:rPr kumimoji="1" lang="en-US" altLang="ja-JP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</a:t>
            </a:r>
            <a:endParaRPr kumimoji="1" lang="ja-JP" altLang="en-US">
              <a:solidFill>
                <a:srgbClr val="0070C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D86018C-53CB-9043-86EA-BB72CB94E126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631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D50926-A018-3A46-A4C4-405E97E6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46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234B8F-062E-5A46-9D47-1661EAC408F7}"/>
              </a:ext>
            </a:extLst>
          </p:cNvPr>
          <p:cNvSpPr txBox="1"/>
          <p:nvPr/>
        </p:nvSpPr>
        <p:spPr>
          <a:xfrm>
            <a:off x="501507" y="3752783"/>
            <a:ext cx="251716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h1 :=  h(p1, T1)</a:t>
            </a:r>
          </a:p>
          <a:p>
            <a:r>
              <a:rPr lang="en-US" altLang="ja-JP" dirty="0"/>
              <a:t>p2 := p1</a:t>
            </a:r>
          </a:p>
          <a:p>
            <a:r>
              <a:rPr kumimoji="1" lang="en-US" altLang="ja-JP" dirty="0"/>
              <a:t>h2 := h1</a:t>
            </a:r>
          </a:p>
          <a:p>
            <a:r>
              <a:rPr lang="en-US" altLang="ja-JP" dirty="0"/>
              <a:t>0 := h2 – h(p2, T2)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E1E78C-4E3C-AC4A-B5C7-64C4ADB5E575}"/>
              </a:ext>
            </a:extLst>
          </p:cNvPr>
          <p:cNvSpPr txBox="1"/>
          <p:nvPr/>
        </p:nvSpPr>
        <p:spPr>
          <a:xfrm>
            <a:off x="2803816" y="1080510"/>
            <a:ext cx="239901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h1 = h(p1, T1)</a:t>
            </a:r>
          </a:p>
          <a:p>
            <a:r>
              <a:rPr kumimoji="1" lang="en-US" altLang="ja-JP" dirty="0"/>
              <a:t>h2 = h(p2, T2)</a:t>
            </a:r>
          </a:p>
          <a:p>
            <a:r>
              <a:rPr lang="en-US" altLang="ja-JP" dirty="0"/>
              <a:t>p1 = p2</a:t>
            </a:r>
          </a:p>
          <a:p>
            <a:r>
              <a:rPr kumimoji="1" lang="en-US" altLang="ja-JP" dirty="0"/>
              <a:t>h1 = h2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6D2915-6A83-7543-8258-AA326F807C96}"/>
              </a:ext>
            </a:extLst>
          </p:cNvPr>
          <p:cNvSpPr txBox="1"/>
          <p:nvPr/>
        </p:nvSpPr>
        <p:spPr>
          <a:xfrm>
            <a:off x="4677126" y="3752783"/>
            <a:ext cx="260770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h1 := h(p1, T1)</a:t>
            </a:r>
          </a:p>
          <a:p>
            <a:r>
              <a:rPr lang="en-US" altLang="ja-JP" dirty="0"/>
              <a:t>h1 := h(p1, T2)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FDD645-C72F-D840-A1F4-C9F803A51BE6}"/>
              </a:ext>
            </a:extLst>
          </p:cNvPr>
          <p:cNvSpPr txBox="1"/>
          <p:nvPr/>
        </p:nvSpPr>
        <p:spPr>
          <a:xfrm>
            <a:off x="4677125" y="5608134"/>
            <a:ext cx="260770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T2 := T1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856290-38E4-5546-BF9E-3F7E05C32F6A}"/>
              </a:ext>
            </a:extLst>
          </p:cNvPr>
          <p:cNvSpPr txBox="1"/>
          <p:nvPr/>
        </p:nvSpPr>
        <p:spPr>
          <a:xfrm>
            <a:off x="2709201" y="74424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ポテンシャル変数に関する方程式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253F24-3CE4-124E-849B-CBB6D4003BB8}"/>
              </a:ext>
            </a:extLst>
          </p:cNvPr>
          <p:cNvSpPr txBox="1"/>
          <p:nvPr/>
        </p:nvSpPr>
        <p:spPr>
          <a:xfrm>
            <a:off x="566934" y="307924"/>
            <a:ext cx="694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</a:rPr>
              <a:t>(</a:t>
            </a:r>
            <a:r>
              <a:rPr lang="en-US" altLang="ja-JP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p1, T1)</a:t>
            </a:r>
            <a:r>
              <a:rPr lang="ja-JP" altLang="en-US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が与えられたときに</a:t>
            </a:r>
            <a:r>
              <a:rPr lang="en-US" altLang="ja-JP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(p2, T2) </a:t>
            </a:r>
            <a:r>
              <a:rPr lang="ja-JP" altLang="en-US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を求める場合を考える。</a:t>
            </a:r>
            <a:endParaRPr kumimoji="1" lang="ja-JP" altLang="en-US">
              <a:solidFill>
                <a:srgbClr val="0070C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5AF99FD-153F-CB47-9962-D3403776EF84}"/>
              </a:ext>
            </a:extLst>
          </p:cNvPr>
          <p:cNvSpPr txBox="1"/>
          <p:nvPr/>
        </p:nvSpPr>
        <p:spPr>
          <a:xfrm>
            <a:off x="482371" y="3110823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h(p, T)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</a:t>
            </a:r>
            <a:r>
              <a:rPr lang="ja-JP" altLang="en-US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方程式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として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与えられる場合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5DA9329-6714-1C4B-9BA6-59F7DBCFBAB2}"/>
              </a:ext>
            </a:extLst>
          </p:cNvPr>
          <p:cNvSpPr txBox="1"/>
          <p:nvPr/>
        </p:nvSpPr>
        <p:spPr>
          <a:xfrm>
            <a:off x="4677125" y="3110824"/>
            <a:ext cx="347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h(p, T)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en-US" altLang="ja-JP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として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与えられる場合</a:t>
            </a:r>
          </a:p>
        </p:txBody>
      </p:sp>
      <p:sp>
        <p:nvSpPr>
          <p:cNvPr id="13" name="下矢印 12">
            <a:extLst>
              <a:ext uri="{FF2B5EF4-FFF2-40B4-BE49-F238E27FC236}">
                <a16:creationId xmlns:a16="http://schemas.microsoft.com/office/drawing/2014/main" id="{4BB0EF09-D7AE-9544-8F06-96B0FEB4074F}"/>
              </a:ext>
            </a:extLst>
          </p:cNvPr>
          <p:cNvSpPr/>
          <p:nvPr/>
        </p:nvSpPr>
        <p:spPr>
          <a:xfrm rot="2127799">
            <a:off x="2442073" y="2360766"/>
            <a:ext cx="534256" cy="809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3122D953-1155-434A-8A02-208D68B0125B}"/>
              </a:ext>
            </a:extLst>
          </p:cNvPr>
          <p:cNvSpPr/>
          <p:nvPr/>
        </p:nvSpPr>
        <p:spPr>
          <a:xfrm rot="18917870">
            <a:off x="4814240" y="2317604"/>
            <a:ext cx="534256" cy="809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5D02B88-05D6-894F-85C6-848A882A90DA}"/>
              </a:ext>
            </a:extLst>
          </p:cNvPr>
          <p:cNvSpPr txBox="1"/>
          <p:nvPr/>
        </p:nvSpPr>
        <p:spPr>
          <a:xfrm>
            <a:off x="762584" y="5189086"/>
            <a:ext cx="3844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すべての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FluidPort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非線形方程式を解く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こと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によって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T2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を求める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ことになる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。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B5FFE01-9FB3-DB4D-B808-5034BB43C495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329319" y="4764377"/>
            <a:ext cx="355426" cy="42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矢印 17">
            <a:extLst>
              <a:ext uri="{FF2B5EF4-FFF2-40B4-BE49-F238E27FC236}">
                <a16:creationId xmlns:a16="http://schemas.microsoft.com/office/drawing/2014/main" id="{BFACA531-AB4D-D54D-BBF9-AA766A8E1ECF}"/>
              </a:ext>
            </a:extLst>
          </p:cNvPr>
          <p:cNvSpPr/>
          <p:nvPr/>
        </p:nvSpPr>
        <p:spPr>
          <a:xfrm>
            <a:off x="5019941" y="4547057"/>
            <a:ext cx="534256" cy="976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ED19EFA-4803-A240-AC70-B86054995547}"/>
              </a:ext>
            </a:extLst>
          </p:cNvPr>
          <p:cNvSpPr txBox="1"/>
          <p:nvPr/>
        </p:nvSpPr>
        <p:spPr>
          <a:xfrm>
            <a:off x="5554197" y="4470389"/>
            <a:ext cx="3482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のトランスレータが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左辺と第１引数が一致するので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第２引数も一致すると解釈する</a:t>
            </a:r>
            <a:r>
              <a:rPr kumimoji="1" lang="ja-JP" altLang="en-US">
                <a:solidFill>
                  <a:srgbClr val="0070C0"/>
                </a:solidFill>
              </a:rPr>
              <a:t>。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5FB94B-94E2-984C-A0D4-91FDC5C9878F}"/>
              </a:ext>
            </a:extLst>
          </p:cNvPr>
          <p:cNvSpPr txBox="1"/>
          <p:nvPr/>
        </p:nvSpPr>
        <p:spPr>
          <a:xfrm>
            <a:off x="4854519" y="6031307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非線形方程式を解く必要はない</a:t>
            </a:r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!!</a:t>
            </a:r>
            <a:endParaRPr kumimoji="1" lang="ja-JP" altLang="en-US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8A60F8E-ED02-A840-B4F9-7146C9CBED77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6713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222619-298A-D547-8579-82E4105B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</a:rPr>
              <a:t>現状の</a:t>
            </a:r>
            <a:r>
              <a:rPr lang="en-US" altLang="ja-JP" sz="2000" dirty="0" err="1">
                <a:solidFill>
                  <a:srgbClr val="0070C0"/>
                </a:solidFill>
              </a:rPr>
              <a:t>FluidPort</a:t>
            </a:r>
            <a:r>
              <a:rPr lang="ja-JP" altLang="en-US" sz="2000">
                <a:solidFill>
                  <a:srgbClr val="0070C0"/>
                </a:solidFill>
              </a:rPr>
              <a:t>では</a:t>
            </a:r>
            <a:r>
              <a:rPr lang="en-US" altLang="ja-JP" sz="2000" dirty="0">
                <a:solidFill>
                  <a:srgbClr val="0070C0"/>
                </a:solidFill>
              </a:rPr>
              <a:t>...</a:t>
            </a:r>
            <a:endParaRPr kumimoji="1" lang="ja-JP" altLang="en-US" sz="2000">
              <a:solidFill>
                <a:srgbClr val="0070C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3E78C2-5BA3-0D48-B5CE-091B3722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47</a:t>
            </a:fld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0F3B7C-8DCF-4E4E-91F3-071FFC41EDA6}"/>
              </a:ext>
            </a:extLst>
          </p:cNvPr>
          <p:cNvSpPr/>
          <p:nvPr/>
        </p:nvSpPr>
        <p:spPr>
          <a:xfrm>
            <a:off x="630001" y="1078745"/>
            <a:ext cx="8352221" cy="33624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FluidPort</a:t>
            </a:r>
            <a:endParaRPr lang="en-US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"Interface for quasi one-dimensional fluid flow in a piping network (incompressible or compressible, one or more phases, one or more substances)"</a:t>
            </a:r>
            <a:endParaRPr lang="en-US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Modelica.Media.Interfaces.PartialMedium</a:t>
            </a:r>
            <a:endParaRPr lang="en-US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"Medium model"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(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choicesAllMatching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flow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Medium.MassFlowRate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m_flow</a:t>
            </a:r>
            <a:endParaRPr lang="en-US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"Mass flow rate from the connection point into the component"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Medium.AbsolutePressure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p 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"Thermodynamic pressure in the connection point"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-US" altLang="ja-JP" sz="14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stream </a:t>
            </a:r>
            <a:r>
              <a:rPr lang="en-US" altLang="ja-JP" sz="14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Medium.SpecificEnthalpy</a:t>
            </a:r>
            <a:r>
              <a:rPr lang="en-US" altLang="ja-JP" sz="14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h_outflow</a:t>
            </a:r>
            <a:endParaRPr lang="en-US" altLang="ja-JP" sz="1400" dirty="0">
              <a:solidFill>
                <a:srgbClr val="FF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"Specific thermodynamic enthalpy close to the connection point if </a:t>
            </a:r>
            <a:r>
              <a:rPr lang="en-US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m_flow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&lt; 0"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stream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Medium.MassFraction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Xi_outflow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Medium.nXi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"Independent mixture mass fractions </a:t>
            </a:r>
            <a:r>
              <a:rPr lang="en-US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m_i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/m close to the connection point if </a:t>
            </a:r>
            <a:r>
              <a:rPr lang="en-US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m_flow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&lt; 0"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stream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Medium.ExtraProperty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C_outflow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Medium.nC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"Properties </a:t>
            </a:r>
            <a:r>
              <a:rPr lang="en-US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c_i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/m close to the connection point if </a:t>
            </a:r>
            <a:r>
              <a:rPr lang="en-US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m_flow</a:t>
            </a:r>
            <a:r>
              <a:rPr lang="en-US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&lt; 0"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FluidPort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771DD5-3777-1D44-995A-D5D231F10B6C}"/>
              </a:ext>
            </a:extLst>
          </p:cNvPr>
          <p:cNvSpPr txBox="1"/>
          <p:nvPr/>
        </p:nvSpPr>
        <p:spPr>
          <a:xfrm>
            <a:off x="627723" y="5115831"/>
            <a:ext cx="356059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h_outflow1 = h(p1,T1)</a:t>
            </a:r>
          </a:p>
          <a:p>
            <a:r>
              <a:rPr lang="en-US" altLang="ja-JP" dirty="0" err="1"/>
              <a:t>inStream</a:t>
            </a:r>
            <a:r>
              <a:rPr lang="en-US" altLang="ja-JP" dirty="0"/>
              <a:t>(h_outflow2) = h(p2,T2)</a:t>
            </a:r>
          </a:p>
          <a:p>
            <a:r>
              <a:rPr lang="en-US" altLang="ja-JP" dirty="0"/>
              <a:t>p1 = p2</a:t>
            </a:r>
          </a:p>
          <a:p>
            <a:r>
              <a:rPr kumimoji="1" lang="en-US" altLang="ja-JP" dirty="0"/>
              <a:t>h_outflow1 = </a:t>
            </a:r>
            <a:r>
              <a:rPr kumimoji="1" lang="en-US" altLang="ja-JP" dirty="0" err="1"/>
              <a:t>inStream</a:t>
            </a:r>
            <a:r>
              <a:rPr kumimoji="1" lang="en-US" altLang="ja-JP" dirty="0"/>
              <a:t>(h_outflow2)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2EE366-23E1-BB46-B635-565683440927}"/>
              </a:ext>
            </a:extLst>
          </p:cNvPr>
          <p:cNvSpPr txBox="1"/>
          <p:nvPr/>
        </p:nvSpPr>
        <p:spPr>
          <a:xfrm>
            <a:off x="630001" y="709413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Modelica.Fluid.Interfaces.FluidPort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3129319-25D2-6C40-B848-DE6ABD55EB81}"/>
              </a:ext>
            </a:extLst>
          </p:cNvPr>
          <p:cNvSpPr txBox="1"/>
          <p:nvPr/>
        </p:nvSpPr>
        <p:spPr>
          <a:xfrm>
            <a:off x="627723" y="4441204"/>
            <a:ext cx="8356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FluidPort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比エンタルピは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stream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変数として定義されている。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流れが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medium1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から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medium 2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向かう場合、方程式は以下のようになる。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CBD0364B-89E7-9C43-99C8-D3D427A51B43}"/>
              </a:ext>
            </a:extLst>
          </p:cNvPr>
          <p:cNvSpPr/>
          <p:nvPr/>
        </p:nvSpPr>
        <p:spPr>
          <a:xfrm>
            <a:off x="4396154" y="5549613"/>
            <a:ext cx="464234" cy="344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3A4979-38ED-7E4B-BBCE-9F74A58189AC}"/>
              </a:ext>
            </a:extLst>
          </p:cNvPr>
          <p:cNvSpPr txBox="1"/>
          <p:nvPr/>
        </p:nvSpPr>
        <p:spPr>
          <a:xfrm>
            <a:off x="4983105" y="5398776"/>
            <a:ext cx="226388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h_outflow1 = h(p1,T1)</a:t>
            </a:r>
          </a:p>
          <a:p>
            <a:r>
              <a:rPr kumimoji="1" lang="en-US" altLang="ja-JP" dirty="0"/>
              <a:t>h_outflow1 = h(p2,T2)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C15646A-D9D8-E845-B7DA-853B2ED60CBA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050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758734"/>
          </a:xfr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ja-JP" dirty="0"/>
              <a:t>5. </a:t>
            </a:r>
            <a:r>
              <a:rPr lang="en-US" altLang="ja-JP" dirty="0" err="1"/>
              <a:t>setState_XXX</a:t>
            </a:r>
            <a:br>
              <a:rPr lang="en-US" altLang="ja-JP" dirty="0"/>
            </a:br>
            <a:r>
              <a:rPr lang="en-US" altLang="ja-JP" dirty="0"/>
              <a:t>I</a:t>
            </a:r>
            <a:r>
              <a:rPr lang="ja-JP" altLang="en-US"/>
              <a:t>． </a:t>
            </a:r>
            <a:r>
              <a:rPr lang="en-US" altLang="ja-JP" dirty="0" err="1"/>
              <a:t>setState_XXX</a:t>
            </a:r>
            <a:r>
              <a:rPr lang="en-US" altLang="ja-JP" dirty="0"/>
              <a:t> </a:t>
            </a:r>
            <a:r>
              <a:rPr lang="ja-JP" altLang="en-US"/>
              <a:t>関数</a:t>
            </a:r>
            <a:r>
              <a:rPr lang="en-US" altLang="ja-JP" dirty="0"/>
              <a:t> 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30001" y="1182038"/>
            <a:ext cx="78853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異なる熱力学的状態変数の組み合わせから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b="1" dirty="0" err="1">
                <a:latin typeface="MigMix 1P" charset="-128"/>
                <a:ea typeface="MigMix 1P" charset="-128"/>
                <a:cs typeface="MigMix 1P" charset="-128"/>
              </a:rPr>
              <a:t>ThermodynamicState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を返す関数</a:t>
            </a: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25946" y="2366992"/>
            <a:ext cx="4095047" cy="1200329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ja-JP" i="1" dirty="0" err="1">
                <a:latin typeface="MigMix 1P" charset="-128"/>
                <a:ea typeface="MigMix 1P" charset="-128"/>
                <a:cs typeface="MigMix 1P" charset="-128"/>
              </a:rPr>
              <a:t>setState_pTX</a:t>
            </a:r>
            <a:r>
              <a:rPr kumimoji="1" lang="en-US" altLang="ja-JP" i="1" dirty="0">
                <a:latin typeface="MigMix 1P" charset="-128"/>
                <a:ea typeface="MigMix 1P" charset="-128"/>
                <a:cs typeface="MigMix 1P" charset="-128"/>
              </a:rPr>
              <a:t>(p, T, X)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i="1" dirty="0" err="1">
                <a:latin typeface="MigMix 1P" charset="-128"/>
                <a:ea typeface="MigMix 1P" charset="-128"/>
                <a:cs typeface="MigMix 1P" charset="-128"/>
              </a:rPr>
              <a:t>setState_phX</a:t>
            </a:r>
            <a:r>
              <a:rPr lang="en-US" altLang="ja-JP" i="1" dirty="0">
                <a:latin typeface="MigMix 1P" charset="-128"/>
                <a:ea typeface="MigMix 1P" charset="-128"/>
                <a:cs typeface="MigMix 1P" charset="-128"/>
              </a:rPr>
              <a:t>(p, h, X)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ja-JP" i="1" dirty="0" err="1">
                <a:latin typeface="MigMix 1P" charset="-128"/>
                <a:ea typeface="MigMix 1P" charset="-128"/>
                <a:cs typeface="MigMix 1P" charset="-128"/>
              </a:rPr>
              <a:t>setState_psX</a:t>
            </a:r>
            <a:r>
              <a:rPr kumimoji="1" lang="en-US" altLang="ja-JP" i="1" dirty="0">
                <a:latin typeface="MigMix 1P" charset="-128"/>
                <a:ea typeface="MigMix 1P" charset="-128"/>
                <a:cs typeface="MigMix 1P" charset="-128"/>
              </a:rPr>
              <a:t>(p, s, X)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i="1" dirty="0" err="1">
                <a:latin typeface="MigMix 1P" charset="-128"/>
                <a:ea typeface="MigMix 1P" charset="-128"/>
                <a:cs typeface="MigMix 1P" charset="-128"/>
              </a:rPr>
              <a:t>setState_dTX</a:t>
            </a:r>
            <a:r>
              <a:rPr lang="en-US" altLang="ja-JP" i="1" dirty="0">
                <a:latin typeface="MigMix 1P" charset="-128"/>
                <a:ea typeface="MigMix 1P" charset="-128"/>
                <a:cs typeface="MigMix 1P" charset="-128"/>
              </a:rPr>
              <a:t>(d, T, X)</a:t>
            </a: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889508" y="2313780"/>
            <a:ext cx="2505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p: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圧力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T: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温度</a:t>
            </a:r>
            <a:endParaRPr kumimoji="1"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h: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比エンタルピ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s: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比エントロピ</a:t>
            </a:r>
            <a:endParaRPr kumimoji="1"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d: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密度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X[</a:t>
            </a: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nX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]: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質量分率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BD6B110-B77E-3949-92B2-84EF226A6AC1}"/>
              </a:ext>
            </a:extLst>
          </p:cNvPr>
          <p:cNvSpPr txBox="1"/>
          <p:nvPr/>
        </p:nvSpPr>
        <p:spPr>
          <a:xfrm>
            <a:off x="625947" y="4978176"/>
            <a:ext cx="5930798" cy="1200329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setState_pT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(p, T) </a:t>
            </a:r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kumimoji="1"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setState_pTX</a:t>
            </a:r>
            <a:r>
              <a:rPr kumimoji="1"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kumimoji="1"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p,T,fill</a:t>
            </a:r>
            <a:r>
              <a:rPr kumimoji="1"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setState_ph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(p, h)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setState_phX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p,h,fill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setState_ps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(p, s) </a:t>
            </a:r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kumimoji="1"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setState_psX</a:t>
            </a:r>
            <a:r>
              <a:rPr kumimoji="1"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kumimoji="1"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p,s,fill</a:t>
            </a:r>
            <a:r>
              <a:rPr kumimoji="1"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setState_dT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(d, T)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setState_dTX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d,T,fill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3417A75-4DE0-E340-AFC2-01C548F84143}"/>
              </a:ext>
            </a:extLst>
          </p:cNvPr>
          <p:cNvSpPr txBox="1"/>
          <p:nvPr/>
        </p:nvSpPr>
        <p:spPr>
          <a:xfrm>
            <a:off x="625946" y="1979929"/>
            <a:ext cx="713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では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partial function (algorithm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が未定義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581CCD2-A9F7-CD43-BC4E-C8674CBA5E0B}"/>
              </a:ext>
            </a:extLst>
          </p:cNvPr>
          <p:cNvSpPr txBox="1"/>
          <p:nvPr/>
        </p:nvSpPr>
        <p:spPr>
          <a:xfrm>
            <a:off x="625946" y="4246628"/>
            <a:ext cx="349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B. </a:t>
            </a:r>
            <a:r>
              <a:rPr kumimoji="1" lang="en-US" altLang="ja-JP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PartialPureSubstances</a:t>
            </a:r>
            <a:endParaRPr kumimoji="1" lang="ja-JP" altLang="en-US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F609DB-4B99-A542-8729-A6239F06ABFD}"/>
              </a:ext>
            </a:extLst>
          </p:cNvPr>
          <p:cNvSpPr txBox="1"/>
          <p:nvPr/>
        </p:nvSpPr>
        <p:spPr>
          <a:xfrm>
            <a:off x="625946" y="4605156"/>
            <a:ext cx="693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質量分率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X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なしで熱力学的状態を返す関数が導入されている。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1DA032-220D-C84D-952C-746E47FE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48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51BE73-216F-FC4D-A635-B83EA4E72C28}"/>
              </a:ext>
            </a:extLst>
          </p:cNvPr>
          <p:cNvSpPr txBox="1"/>
          <p:nvPr/>
        </p:nvSpPr>
        <p:spPr>
          <a:xfrm>
            <a:off x="6636847" y="5039731"/>
            <a:ext cx="2069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 </a:t>
            </a:r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関数を</a:t>
            </a:r>
            <a:endParaRPr kumimoji="1" lang="en-US" altLang="ja-JP" sz="16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使って宣言してるが</a:t>
            </a:r>
            <a:endParaRPr kumimoji="1" lang="en-US" altLang="ja-JP" sz="16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 </a:t>
            </a:r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</a:t>
            </a:r>
            <a:endParaRPr kumimoji="1" lang="en-US" altLang="ja-JP" sz="16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ではない</a:t>
            </a:r>
            <a:r>
              <a:rPr kumimoji="1" lang="en-US" altLang="ja-JP" sz="16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!</a:t>
            </a:r>
            <a:endParaRPr kumimoji="1" lang="ja-JP" altLang="en-US" sz="16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8BE806D-6478-E048-90A6-70E3C5E3CA49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4621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0A5BAE9-EFCB-5645-9473-3E4A2707CC7B}"/>
              </a:ext>
            </a:extLst>
          </p:cNvPr>
          <p:cNvSpPr/>
          <p:nvPr/>
        </p:nvSpPr>
        <p:spPr>
          <a:xfrm>
            <a:off x="697532" y="1278482"/>
            <a:ext cx="3802906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state :=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setState_dTX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d,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T,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16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fill(0, 0)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setState_dT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18376B1-743D-724E-A87E-C0F74FEB094A}"/>
              </a:ext>
            </a:extLst>
          </p:cNvPr>
          <p:cNvSpPr/>
          <p:nvPr/>
        </p:nvSpPr>
        <p:spPr>
          <a:xfrm>
            <a:off x="4726996" y="1278482"/>
            <a:ext cx="380290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state :=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setState_phX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p,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h,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16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fill(0, 0)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setState_ph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5FC6D40-6C92-C14D-92FD-6B53F76E4BA4}"/>
              </a:ext>
            </a:extLst>
          </p:cNvPr>
          <p:cNvSpPr/>
          <p:nvPr/>
        </p:nvSpPr>
        <p:spPr>
          <a:xfrm>
            <a:off x="726961" y="3626859"/>
            <a:ext cx="3773478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state :=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setState_psX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p,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s,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16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fill(0, 0)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setState_ps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0D585FA-5F77-3146-B466-D599413B184F}"/>
              </a:ext>
            </a:extLst>
          </p:cNvPr>
          <p:cNvSpPr/>
          <p:nvPr/>
        </p:nvSpPr>
        <p:spPr>
          <a:xfrm>
            <a:off x="4722773" y="3626859"/>
            <a:ext cx="377347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state :=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setState_dTX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d,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T,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16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fill(0, 0)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setState_dT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0DA88D-78CD-C54D-B9DC-FF8C2B4F78AF}"/>
              </a:ext>
            </a:extLst>
          </p:cNvPr>
          <p:cNvSpPr txBox="1"/>
          <p:nvPr/>
        </p:nvSpPr>
        <p:spPr>
          <a:xfrm>
            <a:off x="697532" y="904054"/>
            <a:ext cx="38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setState_dT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d,T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D8E49E-BCAD-3F49-B67F-E11E0FCC50A1}"/>
              </a:ext>
            </a:extLst>
          </p:cNvPr>
          <p:cNvSpPr txBox="1"/>
          <p:nvPr/>
        </p:nvSpPr>
        <p:spPr>
          <a:xfrm>
            <a:off x="4647819" y="904054"/>
            <a:ext cx="3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setState_ph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p,h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737388-99CC-C741-A012-710CB9B75D97}"/>
              </a:ext>
            </a:extLst>
          </p:cNvPr>
          <p:cNvSpPr txBox="1"/>
          <p:nvPr/>
        </p:nvSpPr>
        <p:spPr>
          <a:xfrm>
            <a:off x="697532" y="3257527"/>
            <a:ext cx="38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setState_ps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p,s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125FDBA-D11A-ED4C-872D-F3B51952A086}"/>
              </a:ext>
            </a:extLst>
          </p:cNvPr>
          <p:cNvSpPr txBox="1"/>
          <p:nvPr/>
        </p:nvSpPr>
        <p:spPr>
          <a:xfrm>
            <a:off x="4647819" y="3257527"/>
            <a:ext cx="384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setState_dT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d,T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B2F29A-F663-FB40-9D3C-368B9D93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B. </a:t>
            </a:r>
            <a:r>
              <a:rPr lang="en-US" altLang="ja-JP" b="0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PartiaPureSubstances</a:t>
            </a:r>
            <a:r>
              <a:rPr lang="en-US" altLang="ja-JP" b="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b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lang="en-US" altLang="ja-JP" b="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b="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setState_XX</a:t>
            </a:r>
            <a:r>
              <a:rPr lang="en-US" altLang="ja-JP" b="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b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  <a:endParaRPr kumimoji="1" lang="ja-JP" altLang="en-US" b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6EAD15-AC7D-4843-A0D2-2B8D58AE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06B226-FD1B-064E-BE21-D822634D5433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374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4357C-4CC4-2540-BBF5-3FC5BFA71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A. </a:t>
            </a:r>
            <a:r>
              <a:rPr kumimoji="1" lang="en-US" altLang="ja-JP" dirty="0" err="1"/>
              <a:t>PartialMedium</a:t>
            </a:r>
            <a:r>
              <a:rPr kumimoji="1" lang="en-US" altLang="ja-JP" dirty="0"/>
              <a:t> </a:t>
            </a:r>
            <a:r>
              <a:rPr kumimoji="1" lang="ja-JP" altLang="en-US"/>
              <a:t>のクラス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E33AF7-5BAA-7A4D-957B-1489197C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A5A7B1-0D11-3348-96E1-03747788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64001"/>
            <a:ext cx="1277487" cy="54077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CEB51A-FDDC-444A-9D20-71F420D6735A}"/>
              </a:ext>
            </a:extLst>
          </p:cNvPr>
          <p:cNvSpPr txBox="1"/>
          <p:nvPr/>
        </p:nvSpPr>
        <p:spPr>
          <a:xfrm>
            <a:off x="2016358" y="864000"/>
            <a:ext cx="2930610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FluidConstants</a:t>
            </a:r>
            <a:endParaRPr kumimoji="1"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ThermodynamicStates</a:t>
            </a:r>
            <a:endParaRPr lang="en-US" altLang="ja-JP" sz="1600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BaseProperties</a:t>
            </a:r>
            <a:endParaRPr kumimoji="1"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setState_pTX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</a:t>
            </a: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phX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setState_psX</a:t>
            </a:r>
            <a:endParaRPr kumimoji="1"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setState_dTX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setSmoothState</a:t>
            </a:r>
            <a:endParaRPr kumimoji="1"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dynamicViscosity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thermalConductivity</a:t>
            </a:r>
            <a:endParaRPr kumimoji="1"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prandtleNumber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specificEnthalpy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specificInternalEnergy</a:t>
            </a:r>
            <a:endParaRPr kumimoji="1"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specificEntropy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specificGibbsEnergy</a:t>
            </a:r>
            <a:endParaRPr kumimoji="1"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specificHelmholtzEnergy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specificHeatCapacityCp</a:t>
            </a:r>
            <a:endParaRPr kumimoji="1"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heatCapacityCp</a:t>
            </a:r>
            <a:endParaRPr kumimoji="1"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specifcHeatCapacityCv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heatCapacityCv</a:t>
            </a:r>
            <a:endParaRPr kumimoji="1"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120E15-7931-7D43-80E2-4D21307645D1}"/>
              </a:ext>
            </a:extLst>
          </p:cNvPr>
          <p:cNvSpPr txBox="1"/>
          <p:nvPr/>
        </p:nvSpPr>
        <p:spPr>
          <a:xfrm>
            <a:off x="5007522" y="864000"/>
            <a:ext cx="3385863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isentropicExponent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isentropicEnthalpy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velocityOfSound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isobaricExpansionCoefficient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beta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isothermalCompressibiity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kappa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density_derp_h</a:t>
            </a:r>
            <a:endParaRPr lang="en-US" altLang="ja-JP" sz="1600" i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density_derh_p</a:t>
            </a:r>
            <a:endParaRPr lang="en-US" altLang="ja-JP" sz="1600" i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density_derp_T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density_derT_p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density_derX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i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molarMass</a:t>
            </a:r>
            <a:endParaRPr lang="en-US" altLang="ja-JP" sz="1600" i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specificEnthalpy_pTX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specificEntropy_pTX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density_pTX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temperature_phX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density_phX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temperature_psX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density_psX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specificEnthalpy_psX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MassFlowRate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Choices</a:t>
            </a:r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C3231149-369E-3640-98A0-D5DB33418162}"/>
              </a:ext>
            </a:extLst>
          </p:cNvPr>
          <p:cNvSpPr/>
          <p:nvPr/>
        </p:nvSpPr>
        <p:spPr>
          <a:xfrm>
            <a:off x="7050687" y="2625504"/>
            <a:ext cx="153909" cy="4707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95564D-16AD-2641-BD11-786744CE9E4C}"/>
              </a:ext>
            </a:extLst>
          </p:cNvPr>
          <p:cNvSpPr txBox="1"/>
          <p:nvPr/>
        </p:nvSpPr>
        <p:spPr>
          <a:xfrm>
            <a:off x="7204596" y="2592988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endParaRPr lang="en-US" altLang="ja-JP" sz="16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 sz="16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では未使用</a:t>
            </a:r>
            <a:endParaRPr kumimoji="1" lang="ja-JP" altLang="en-US" sz="16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149AF6-F861-564E-B1DA-433B62165CAD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EB8DF1-09D7-AD4C-84AC-F7A1A3DA8478}"/>
              </a:ext>
            </a:extLst>
          </p:cNvPr>
          <p:cNvSpPr txBox="1"/>
          <p:nvPr/>
        </p:nvSpPr>
        <p:spPr>
          <a:xfrm>
            <a:off x="5057189" y="238578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オレンジ色は</a:t>
            </a:r>
            <a:endParaRPr lang="en-US" altLang="ja-JP" sz="1600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sz="16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kumimoji="1" lang="en-US" altLang="ja-JP" sz="160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kumimoji="1" lang="en-US" altLang="ja-JP" sz="16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sz="160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で再宣言</a:t>
            </a:r>
            <a:r>
              <a:rPr kumimoji="1" lang="en-US" altLang="ja-JP" sz="16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(redeclare)</a:t>
            </a:r>
            <a:endParaRPr kumimoji="1" lang="ja-JP" altLang="en-US" sz="160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7433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857293-5DE2-4743-A2E2-DA28CE4721D7}"/>
              </a:ext>
            </a:extLst>
          </p:cNvPr>
          <p:cNvSpPr/>
          <p:nvPr/>
        </p:nvSpPr>
        <p:spPr>
          <a:xfrm>
            <a:off x="630002" y="1138819"/>
            <a:ext cx="5246012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state :=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ThermodynamicState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(p=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p,T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=T);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6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setState_pTX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2B65F7A-F036-4045-965C-ED39E73153C3}"/>
              </a:ext>
            </a:extLst>
          </p:cNvPr>
          <p:cNvSpPr/>
          <p:nvPr/>
        </p:nvSpPr>
        <p:spPr>
          <a:xfrm>
            <a:off x="609139" y="2589325"/>
            <a:ext cx="5266875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state :=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ThermodynamicState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(p=d*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*T,T=T);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6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setState_dTX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8F5561-0CF6-1740-B723-7A98ECB647D1}"/>
              </a:ext>
            </a:extLst>
          </p:cNvPr>
          <p:cNvSpPr txBox="1"/>
          <p:nvPr/>
        </p:nvSpPr>
        <p:spPr>
          <a:xfrm>
            <a:off x="630001" y="754215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setState_pTX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(p, T, X)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AA6E1C-EA30-7D47-804F-E0A56E8F1A50}"/>
              </a:ext>
            </a:extLst>
          </p:cNvPr>
          <p:cNvSpPr txBox="1"/>
          <p:nvPr/>
        </p:nvSpPr>
        <p:spPr>
          <a:xfrm>
            <a:off x="643944" y="2218015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setState_dTX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(d, T, X)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C36E532-2DA6-3E45-BD3E-0F53F1AD32A4}"/>
              </a:ext>
            </a:extLst>
          </p:cNvPr>
          <p:cNvGrpSpPr/>
          <p:nvPr/>
        </p:nvGrpSpPr>
        <p:grpSpPr>
          <a:xfrm>
            <a:off x="6216242" y="2009036"/>
            <a:ext cx="2600490" cy="954812"/>
            <a:chOff x="5978883" y="2297952"/>
            <a:chExt cx="2600490" cy="954812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412E12E-42B2-D249-8E1E-957A6A32BE07}"/>
                </a:ext>
              </a:extLst>
            </p:cNvPr>
            <p:cNvSpPr/>
            <p:nvPr/>
          </p:nvSpPr>
          <p:spPr>
            <a:xfrm>
              <a:off x="5978883" y="2297952"/>
              <a:ext cx="2600490" cy="9548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29672B5-48C0-F54C-9028-8807FFCACE91}"/>
                </a:ext>
              </a:extLst>
            </p:cNvPr>
            <p:cNvSpPr txBox="1"/>
            <p:nvPr/>
          </p:nvSpPr>
          <p:spPr>
            <a:xfrm>
              <a:off x="6004333" y="2348078"/>
              <a:ext cx="250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理想気体の状態方程式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86242D-6986-2D48-B1DE-A073CA8D1EA4}"/>
                    </a:ext>
                  </a:extLst>
                </p:cNvPr>
                <p:cNvSpPr txBox="1"/>
                <p:nvPr/>
              </p:nvSpPr>
              <p:spPr>
                <a:xfrm>
                  <a:off x="6069706" y="2638258"/>
                  <a:ext cx="1721690" cy="520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D986242D-6986-2D48-B1DE-A073CA8D1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706" y="2638258"/>
                  <a:ext cx="1721690" cy="520527"/>
                </a:xfrm>
                <a:prstGeom prst="rect">
                  <a:avLst/>
                </a:prstGeom>
                <a:blipFill>
                  <a:blip r:embed="rId2"/>
                  <a:stretch>
                    <a:fillRect l="-2941" t="-4762" r="-2206" b="-7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070A973-0D77-E54F-BFBF-51AF9A8803E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615444" y="2486442"/>
            <a:ext cx="1600798" cy="38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7DADF9-5A27-3D46-BA1C-1ED37AE7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lang="en-US" altLang="ja-JP" b="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lang="en-US" altLang="ja-JP" b="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b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lang="en-US" altLang="ja-JP" b="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b="0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setState_XXX</a:t>
            </a:r>
            <a:endParaRPr kumimoji="1" lang="ja-JP" altLang="en-US" b="0">
              <a:solidFill>
                <a:schemeClr val="accent2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7FF909-BF76-4940-B877-08139172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FF3D347-4E20-FB42-9BD3-555E87531A53}"/>
              </a:ext>
            </a:extLst>
          </p:cNvPr>
          <p:cNvSpPr/>
          <p:nvPr/>
        </p:nvSpPr>
        <p:spPr>
          <a:xfrm>
            <a:off x="609139" y="4055103"/>
            <a:ext cx="5266875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state :=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ThermodynamicState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(p=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p,T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3" action="ppaction://hlinksldjump"/>
              </a:rPr>
              <a:t>T_h</a:t>
            </a:r>
            <a:r>
              <a:rPr lang="en" altLang="ja-JP" sz="1600" b="1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3" action="ppaction://hlinksldjump"/>
              </a:rPr>
              <a:t>(h)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6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setState_phX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642C75B-7509-5A45-8393-DE307DBBA9B7}"/>
              </a:ext>
            </a:extLst>
          </p:cNvPr>
          <p:cNvSpPr txBox="1"/>
          <p:nvPr/>
        </p:nvSpPr>
        <p:spPr>
          <a:xfrm>
            <a:off x="609139" y="3692023"/>
            <a:ext cx="427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setState_phX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(p, h, X)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9BF08A-3361-EB40-A916-09BB22721472}"/>
              </a:ext>
            </a:extLst>
          </p:cNvPr>
          <p:cNvSpPr txBox="1"/>
          <p:nvPr/>
        </p:nvSpPr>
        <p:spPr>
          <a:xfrm>
            <a:off x="6307065" y="366654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エンタルピから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温度を求める関数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F15C181-2792-4D42-A55B-BD41C062305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798648" y="3989709"/>
            <a:ext cx="1508417" cy="29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2755752-3F6B-6C4C-8720-56D3EFE232ED}"/>
              </a:ext>
            </a:extLst>
          </p:cNvPr>
          <p:cNvSpPr/>
          <p:nvPr/>
        </p:nvSpPr>
        <p:spPr>
          <a:xfrm>
            <a:off x="597603" y="5503610"/>
            <a:ext cx="5278411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state := 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ThermodynamicState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(p=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p,T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b="1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4" action="ppaction://hlinksldjump"/>
              </a:rPr>
              <a:t>T_ps(p,s)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6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setState_psX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88A09F4-7E72-E844-BDC2-B8C71550B78F}"/>
              </a:ext>
            </a:extLst>
          </p:cNvPr>
          <p:cNvSpPr txBox="1"/>
          <p:nvPr/>
        </p:nvSpPr>
        <p:spPr>
          <a:xfrm>
            <a:off x="603515" y="5134278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setState_psX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(p, s, X)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D77813C-3CBC-7246-A523-490A68617FE2}"/>
              </a:ext>
            </a:extLst>
          </p:cNvPr>
          <p:cNvSpPr txBox="1"/>
          <p:nvPr/>
        </p:nvSpPr>
        <p:spPr>
          <a:xfrm>
            <a:off x="6216242" y="510400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圧力とエントロピから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温度を求める関数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59831F1-EB6C-1244-91BD-8DCFFCEEDA42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881462" y="5427166"/>
            <a:ext cx="1334780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567E07-CC2F-E342-BCE5-7F3E3F35E613}"/>
              </a:ext>
            </a:extLst>
          </p:cNvPr>
          <p:cNvSpPr txBox="1"/>
          <p:nvPr/>
        </p:nvSpPr>
        <p:spPr>
          <a:xfrm>
            <a:off x="6241692" y="42894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（非線形方程式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）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11762CF-4C1D-2444-9DFD-5F5E62871706}"/>
              </a:ext>
            </a:extLst>
          </p:cNvPr>
          <p:cNvSpPr txBox="1"/>
          <p:nvPr/>
        </p:nvSpPr>
        <p:spPr>
          <a:xfrm>
            <a:off x="6195131" y="57307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（非線形方程式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）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211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B19613C-046D-364D-9E90-192BE6E0C73B}"/>
              </a:ext>
            </a:extLst>
          </p:cNvPr>
          <p:cNvSpPr/>
          <p:nvPr/>
        </p:nvSpPr>
        <p:spPr>
          <a:xfrm>
            <a:off x="630001" y="1064804"/>
            <a:ext cx="8124898" cy="56707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T_h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"Compute temperature from specific enthalpy”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Modelica.Icons.Function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SpecificEnthalpy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h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"Specific enthalpy"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output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Temperature T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"Temperature"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" altLang="ja-JP" sz="1400" dirty="0">
              <a:solidFill>
                <a:srgbClr val="760002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Protected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Internal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"Solve h(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data,T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for T with given h (use only indirectly via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temperature_phX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)”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Modelica.Media.Common.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OneNonLinearEquation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record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f_nonlinear_Data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"Data to be passed to non-linear function”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Modelica.Media.IdealGases.Common.DataRecord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f_nonlinear_Data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</a:t>
            </a:r>
            <a:endParaRPr lang="en" altLang="ja-JP" sz="1400" b="1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y := </a:t>
            </a:r>
            <a:r>
              <a:rPr lang="en" altLang="ja-JP" sz="14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2" action="ppaction://hlinksldjump"/>
              </a:rPr>
              <a:t>Modelica.Media.IdealGases.Common.Functions.h_T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f_nonlinear_data,x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Dummy definition has to be added for current </a:t>
            </a:r>
            <a:r>
              <a:rPr lang="en" altLang="ja-JP" sz="1400" dirty="0" err="1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Dymola</a:t>
            </a:r>
            <a:endParaRPr lang="en" altLang="ja-JP" sz="1400" dirty="0">
              <a:solidFill>
                <a:srgbClr val="128802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solve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solve;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Internal;</a:t>
            </a:r>
          </a:p>
          <a:p>
            <a:pPr>
              <a:lnSpc>
                <a:spcPts val="1480"/>
              </a:lnSpc>
            </a:pPr>
            <a:endParaRPr lang="en" altLang="ja-JP" sz="1400" dirty="0">
              <a:solidFill>
                <a:srgbClr val="760002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T :=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Internal.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solve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(h,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200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6000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1.0e5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{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}, data);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T_h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AD5B869-FE70-1B41-BA39-AB92F0C9217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262812" y="3946544"/>
            <a:ext cx="830914" cy="373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EA256D-C0A5-F846-AA7F-8AD434E6817C}"/>
              </a:ext>
            </a:extLst>
          </p:cNvPr>
          <p:cNvSpPr txBox="1"/>
          <p:nvPr/>
        </p:nvSpPr>
        <p:spPr>
          <a:xfrm>
            <a:off x="2275813" y="209877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①</a:t>
            </a:r>
            <a:endParaRPr kumimoji="1" lang="ja-JP" altLang="en-US" sz="20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A6EACB3-F9D1-FC40-8EB6-B3A95EB694DA}"/>
              </a:ext>
            </a:extLst>
          </p:cNvPr>
          <p:cNvSpPr txBox="1"/>
          <p:nvPr/>
        </p:nvSpPr>
        <p:spPr>
          <a:xfrm>
            <a:off x="4281611" y="383864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②</a:t>
            </a:r>
            <a:endParaRPr kumimoji="1" lang="ja-JP" altLang="en-US" sz="20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FFF44D5-FEE1-DC46-9C90-A7579949ACBE}"/>
              </a:ext>
            </a:extLst>
          </p:cNvPr>
          <p:cNvSpPr txBox="1"/>
          <p:nvPr/>
        </p:nvSpPr>
        <p:spPr>
          <a:xfrm>
            <a:off x="4847314" y="28860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③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A74ED41-A08B-474C-90A3-CAB3D0670CD8}"/>
              </a:ext>
            </a:extLst>
          </p:cNvPr>
          <p:cNvSpPr txBox="1"/>
          <p:nvPr/>
        </p:nvSpPr>
        <p:spPr>
          <a:xfrm>
            <a:off x="3773650" y="525194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④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6E072BA-A77F-0B46-AAD7-B3F8D11E5787}"/>
              </a:ext>
            </a:extLst>
          </p:cNvPr>
          <p:cNvSpPr txBox="1"/>
          <p:nvPr/>
        </p:nvSpPr>
        <p:spPr>
          <a:xfrm>
            <a:off x="630001" y="693558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Modelica.Media.IdealGases.Common.SingleGasNasa.T_h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2AE340E-3E01-0B44-AEF5-835C62061499}"/>
              </a:ext>
            </a:extLst>
          </p:cNvPr>
          <p:cNvGrpSpPr/>
          <p:nvPr/>
        </p:nvGrpSpPr>
        <p:grpSpPr>
          <a:xfrm>
            <a:off x="6093726" y="2870514"/>
            <a:ext cx="2492990" cy="2152060"/>
            <a:chOff x="5911780" y="3672846"/>
            <a:chExt cx="2492990" cy="215206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C892CC8-A5C9-FB44-A7A7-0AED6E919142}"/>
                </a:ext>
              </a:extLst>
            </p:cNvPr>
            <p:cNvSpPr/>
            <p:nvPr/>
          </p:nvSpPr>
          <p:spPr>
            <a:xfrm>
              <a:off x="5911780" y="3672846"/>
              <a:ext cx="2492990" cy="2152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37D3E306-365E-A245-B757-D452997BC857}"/>
                </a:ext>
              </a:extLst>
            </p:cNvPr>
            <p:cNvGrpSpPr/>
            <p:nvPr/>
          </p:nvGrpSpPr>
          <p:grpSpPr>
            <a:xfrm>
              <a:off x="6054869" y="4445913"/>
              <a:ext cx="1359232" cy="491369"/>
              <a:chOff x="5210144" y="4473975"/>
              <a:chExt cx="1359232" cy="491369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5989F05B-7936-E94B-9487-C9B087255BE7}"/>
                  </a:ext>
                </a:extLst>
              </p:cNvPr>
              <p:cNvSpPr/>
              <p:nvPr/>
            </p:nvSpPr>
            <p:spPr>
              <a:xfrm>
                <a:off x="5210144" y="4473975"/>
                <a:ext cx="1319619" cy="49136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テキスト ボックス 18">
                    <a:extLst>
                      <a:ext uri="{FF2B5EF4-FFF2-40B4-BE49-F238E27FC236}">
                        <a16:creationId xmlns:a16="http://schemas.microsoft.com/office/drawing/2014/main" id="{D0B95100-8CA3-C645-BD54-15F4FE8AA1DE}"/>
                      </a:ext>
                    </a:extLst>
                  </p:cNvPr>
                  <p:cNvSpPr txBox="1"/>
                  <p:nvPr/>
                </p:nvSpPr>
                <p:spPr>
                  <a:xfrm>
                    <a:off x="5398414" y="4592091"/>
                    <a:ext cx="117096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ja-JP" altLang="en-US"/>
                  </a:p>
                </p:txBody>
              </p:sp>
            </mc:Choice>
            <mc:Fallback xmlns="">
              <p:sp>
                <p:nvSpPr>
                  <p:cNvPr id="19" name="テキスト ボックス 18">
                    <a:extLst>
                      <a:ext uri="{FF2B5EF4-FFF2-40B4-BE49-F238E27FC236}">
                        <a16:creationId xmlns:a16="http://schemas.microsoft.com/office/drawing/2014/main" id="{D0B95100-8CA3-C645-BD54-15F4FE8AA1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8414" y="4592091"/>
                    <a:ext cx="117096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301" r="-6452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E5650F44-243F-874C-B450-4866B59FA17F}"/>
                </a:ext>
              </a:extLst>
            </p:cNvPr>
            <p:cNvSpPr txBox="1"/>
            <p:nvPr/>
          </p:nvSpPr>
          <p:spPr>
            <a:xfrm>
              <a:off x="5911780" y="3799582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エンタルピから温度</a:t>
              </a:r>
              <a:endPara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endParaRPr>
            </a:p>
            <a:p>
              <a:r>
                <a:rPr kumimoji="1"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を求める</a:t>
              </a:r>
              <a:r>
                <a:rPr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非線形方程式</a:t>
              </a:r>
              <a:endPara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endParaRPr>
            </a:p>
          </p:txBody>
        </p:sp>
      </p:grpSp>
      <p:sp>
        <p:nvSpPr>
          <p:cNvPr id="6" name="タイトル 5">
            <a:extLst>
              <a:ext uri="{FF2B5EF4-FFF2-40B4-BE49-F238E27FC236}">
                <a16:creationId xmlns:a16="http://schemas.microsoft.com/office/drawing/2014/main" id="{2541A380-4284-FE4A-A3B4-511C752E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II. </a:t>
            </a:r>
            <a:r>
              <a:rPr kumimoji="1" lang="ja-JP" altLang="en-US"/>
              <a:t>比エンタルピ、比エントロピから温度を求める関数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318609C-42DC-A147-BA5E-574113D0AF3E}"/>
                  </a:ext>
                </a:extLst>
              </p:cNvPr>
              <p:cNvSpPr txBox="1"/>
              <p:nvPr/>
            </p:nvSpPr>
            <p:spPr>
              <a:xfrm>
                <a:off x="6391449" y="4204559"/>
                <a:ext cx="16233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温度</a:t>
                </a:r>
                <a:endParaRPr kumimoji="1"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𝑦</m:t>
                    </m:r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エンタルピ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318609C-42DC-A147-BA5E-574113D0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449" y="4204559"/>
                <a:ext cx="1623330" cy="646331"/>
              </a:xfrm>
              <a:prstGeom prst="rect">
                <a:avLst/>
              </a:prstGeom>
              <a:blipFill>
                <a:blip r:embed="rId4"/>
                <a:stretch>
                  <a:fillRect t="-3846" r="-232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16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7633D9A-DA98-234B-9130-002BAAB9B478}"/>
              </a:ext>
            </a:extLst>
          </p:cNvPr>
          <p:cNvSpPr/>
          <p:nvPr/>
        </p:nvSpPr>
        <p:spPr>
          <a:xfrm>
            <a:off x="550376" y="823184"/>
            <a:ext cx="8149078" cy="54784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T_ps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"Compute temperature from pressure and specific entropy”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Modelica.Icons.Function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AbsolutePressure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p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"Pressure"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SpecificEntropy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"Specific entropy"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output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Temperature T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"Temperature"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Protected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Internal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"Solve h(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data,T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for T with given h (use only indirectly via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temperature_phX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)”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Modelica.Media.Common.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OneNonLinearEquation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record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f_nonlinear_Data</a:t>
            </a:r>
            <a:endParaRPr lang="en" altLang="ja-JP" sz="1400" b="1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"Data to be passed to non-linear function”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Modelica.Media.IdealGases.Common.DataRecord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f_nonlinear_Data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</a:t>
            </a:r>
            <a:endParaRPr lang="en" altLang="ja-JP" sz="1400" b="1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y := </a:t>
            </a:r>
            <a:r>
              <a:rPr lang="en" altLang="ja-JP" sz="1400" b="1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2" action="ppaction://hlinksldjump"/>
              </a:rPr>
              <a:t>Modelica.Media.IdealGases.Common.Functions.s0_T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f_nonlinear_data,x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)-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Modelica.Math.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log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(p/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reference_p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f_nonlinear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Dummy definition has to be added for current </a:t>
            </a:r>
            <a:r>
              <a:rPr lang="en" altLang="ja-JP" sz="1400" dirty="0" err="1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Dymola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ja-JP" altLang="en-US" sz="140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　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solve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solve;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Internal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T :=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Internal.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solve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(s,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200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6000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p, {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}, data);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T_ps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20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B436CC0-149C-8548-A7B0-D7FB0F205F2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866224" y="3259088"/>
            <a:ext cx="810576" cy="79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5BDC83D-C767-E14B-9A99-3BC0BBA91F0A}"/>
              </a:ext>
            </a:extLst>
          </p:cNvPr>
          <p:cNvGrpSpPr/>
          <p:nvPr/>
        </p:nvGrpSpPr>
        <p:grpSpPr>
          <a:xfrm>
            <a:off x="5615833" y="2466133"/>
            <a:ext cx="3308557" cy="1585910"/>
            <a:chOff x="5052558" y="4978033"/>
            <a:chExt cx="3308557" cy="1585910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BE04AB1-2471-9E4C-875A-3E84197E2254}"/>
                </a:ext>
              </a:extLst>
            </p:cNvPr>
            <p:cNvSpPr/>
            <p:nvPr/>
          </p:nvSpPr>
          <p:spPr>
            <a:xfrm>
              <a:off x="5113525" y="4978033"/>
              <a:ext cx="3247590" cy="1585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C4C701AB-396C-DC48-AB05-8691F5381659}"/>
                    </a:ext>
                  </a:extLst>
                </p:cNvPr>
                <p:cNvSpPr/>
                <p:nvPr/>
              </p:nvSpPr>
              <p:spPr>
                <a:xfrm>
                  <a:off x="5052558" y="5632091"/>
                  <a:ext cx="3308557" cy="6137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oMath>
                    </m:oMathPara>
                  </a14:m>
                  <a:endParaRPr lang="ja-JP" altLang="en-US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C4C701AB-396C-DC48-AB05-8691F53816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558" y="5632091"/>
                  <a:ext cx="3308557" cy="613758"/>
                </a:xfrm>
                <a:prstGeom prst="rect">
                  <a:avLst/>
                </a:prstGeom>
                <a:blipFill>
                  <a:blip r:embed="rId3"/>
                  <a:stretch>
                    <a:fillRect b="-612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A248A885-8FC5-A148-A9CD-3111FE7B6F1D}"/>
                    </a:ext>
                  </a:extLst>
                </p:cNvPr>
                <p:cNvSpPr txBox="1"/>
                <p:nvPr/>
              </p:nvSpPr>
              <p:spPr>
                <a:xfrm>
                  <a:off x="5113525" y="6127501"/>
                  <a:ext cx="2150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kumimoji="1" lang="en-US" altLang="ja-JP" dirty="0">
                      <a:solidFill>
                        <a:schemeClr val="tx1"/>
                      </a:solidFill>
                      <a:latin typeface="Migu 1M" panose="020B0509020203020207" pitchFamily="49" charset="-128"/>
                      <a:ea typeface="Migu 1M" panose="020B0509020203020207" pitchFamily="49" charset="-128"/>
                    </a:rPr>
                    <a:t> </a:t>
                  </a:r>
                  <a:r>
                    <a:rPr kumimoji="1" lang="en-US" altLang="ja-JP" dirty="0" err="1">
                      <a:solidFill>
                        <a:schemeClr val="tx1"/>
                      </a:solidFill>
                      <a:latin typeface="Migu 1M" panose="020B0509020203020207" pitchFamily="49" charset="-128"/>
                      <a:ea typeface="Migu 1M" panose="020B0509020203020207" pitchFamily="49" charset="-128"/>
                    </a:rPr>
                    <a:t>reference_p</a:t>
                  </a:r>
                  <a:endParaRPr kumimoji="1" lang="ja-JP" altLang="en-US">
                    <a:latin typeface="Migu 1M" panose="020B0509020203020207" pitchFamily="49" charset="-128"/>
                    <a:ea typeface="Migu 1M" panose="020B0509020203020207" pitchFamily="49" charset="-128"/>
                  </a:endParaRPr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A248A885-8FC5-A148-A9CD-3111FE7B6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525" y="6127501"/>
                  <a:ext cx="215053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2CC822F0-FE1E-6242-8E36-9C68564EF4B7}"/>
                </a:ext>
              </a:extLst>
            </p:cNvPr>
            <p:cNvSpPr txBox="1"/>
            <p:nvPr/>
          </p:nvSpPr>
          <p:spPr>
            <a:xfrm>
              <a:off x="5155780" y="5011778"/>
              <a:ext cx="3056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圧力と</a:t>
              </a:r>
              <a:r>
                <a:rPr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エントロピから温度</a:t>
              </a:r>
              <a:endPara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endParaRPr>
            </a:p>
            <a:p>
              <a:r>
                <a:rPr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を</a:t>
              </a:r>
              <a:r>
                <a:rPr kumimoji="1"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求める非線形方程式</a:t>
              </a:r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832EAC6-F156-FF42-984F-226E54F7A7BF}"/>
              </a:ext>
            </a:extLst>
          </p:cNvPr>
          <p:cNvSpPr txBox="1"/>
          <p:nvPr/>
        </p:nvSpPr>
        <p:spPr>
          <a:xfrm>
            <a:off x="550376" y="453852"/>
            <a:ext cx="640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Modelica.Media.IdealGases.Common.SingleGasNasa.T_ps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5C70ADE-5085-5447-8D66-B4F12BD17833}"/>
              </a:ext>
            </a:extLst>
          </p:cNvPr>
          <p:cNvSpPr txBox="1"/>
          <p:nvPr/>
        </p:nvSpPr>
        <p:spPr>
          <a:xfrm>
            <a:off x="2198699" y="184108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①</a:t>
            </a:r>
            <a:endParaRPr kumimoji="1" lang="ja-JP" altLang="en-US" sz="20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43CE25-E036-8C45-981F-030C0645FE16}"/>
              </a:ext>
            </a:extLst>
          </p:cNvPr>
          <p:cNvSpPr txBox="1"/>
          <p:nvPr/>
        </p:nvSpPr>
        <p:spPr>
          <a:xfrm>
            <a:off x="4226529" y="360021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②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20DFADC-0BCD-374E-885B-742C362C50BC}"/>
              </a:ext>
            </a:extLst>
          </p:cNvPr>
          <p:cNvSpPr txBox="1"/>
          <p:nvPr/>
        </p:nvSpPr>
        <p:spPr>
          <a:xfrm>
            <a:off x="4457791" y="263155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90C2BBC-3C85-1247-9971-9BD887E52A55}"/>
              </a:ext>
            </a:extLst>
          </p:cNvPr>
          <p:cNvSpPr txBox="1"/>
          <p:nvPr/>
        </p:nvSpPr>
        <p:spPr>
          <a:xfrm>
            <a:off x="3643694" y="501064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④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AAB06F-8DB5-E44F-9500-ADD5D77F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52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7DF8806-F123-AC4F-A64C-BD60AE163566}"/>
                  </a:ext>
                </a:extLst>
              </p:cNvPr>
              <p:cNvSpPr txBox="1"/>
              <p:nvPr/>
            </p:nvSpPr>
            <p:spPr>
              <a:xfrm>
                <a:off x="6981881" y="4661664"/>
                <a:ext cx="1623330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温度</a:t>
                </a:r>
                <a:endParaRPr kumimoji="1"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𝑦</m:t>
                    </m:r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エントロピ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A7DF8806-F123-AC4F-A64C-BD60AE163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881" y="4661664"/>
                <a:ext cx="1623330" cy="646331"/>
              </a:xfrm>
              <a:prstGeom prst="rect">
                <a:avLst/>
              </a:prstGeom>
              <a:blipFill>
                <a:blip r:embed="rId5"/>
                <a:stretch>
                  <a:fillRect t="-3846" r="-1550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434433A-E223-9E4C-B98E-D9FF448A4DD8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0650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300AE97-3981-F345-A877-288147E09265}"/>
              </a:ext>
            </a:extLst>
          </p:cNvPr>
          <p:cNvGrpSpPr/>
          <p:nvPr/>
        </p:nvGrpSpPr>
        <p:grpSpPr>
          <a:xfrm>
            <a:off x="759094" y="954496"/>
            <a:ext cx="8029699" cy="2058607"/>
            <a:chOff x="788159" y="4281112"/>
            <a:chExt cx="8029699" cy="20586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D2E154DD-F925-A043-BA6F-E0FF3BDB7958}"/>
                    </a:ext>
                  </a:extLst>
                </p:cNvPr>
                <p:cNvSpPr txBox="1"/>
                <p:nvPr/>
              </p:nvSpPr>
              <p:spPr>
                <a:xfrm>
                  <a:off x="788159" y="4281112"/>
                  <a:ext cx="8029699" cy="12975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0_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))))</m:t>
                        </m:r>
                      </m:oMath>
                    </m:oMathPara>
                  </a14:m>
                  <a:endParaRPr kumimoji="1" lang="en-US" altLang="ja-JP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                               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D2E154DD-F925-A043-BA6F-E0FF3BDB7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159" y="4281112"/>
                  <a:ext cx="8029699" cy="1297599"/>
                </a:xfrm>
                <a:prstGeom prst="rect">
                  <a:avLst/>
                </a:prstGeom>
                <a:blipFill>
                  <a:blip r:embed="rId2"/>
                  <a:stretch>
                    <a:fillRect l="-316" t="-27184" r="-475" b="-10388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1BAE7B58-B014-5544-AAAB-F7CF47868151}"/>
                    </a:ext>
                  </a:extLst>
                </p:cNvPr>
                <p:cNvSpPr txBox="1"/>
                <p:nvPr/>
              </p:nvSpPr>
              <p:spPr>
                <a:xfrm>
                  <a:off x="1694052" y="5721858"/>
                  <a:ext cx="272792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𝑙𝑜𝑤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𝑙𝑖𝑚𝑖𝑡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𝑎h𝑖𝑔h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𝑙𝑖𝑚𝑖𝑡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1BAE7B58-B014-5544-AAAB-F7CF47868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4052" y="5721858"/>
                  <a:ext cx="2727926" cy="617861"/>
                </a:xfrm>
                <a:prstGeom prst="rect">
                  <a:avLst/>
                </a:prstGeom>
                <a:blipFill>
                  <a:blip r:embed="rId3"/>
                  <a:stretch>
                    <a:fillRect l="-22685" t="-228571" b="-32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FD76764B-C588-EB47-847A-7BD3ED44C823}"/>
                    </a:ext>
                  </a:extLst>
                </p:cNvPr>
                <p:cNvSpPr txBox="1"/>
                <p:nvPr/>
              </p:nvSpPr>
              <p:spPr>
                <a:xfrm>
                  <a:off x="4706542" y="5721538"/>
                  <a:ext cx="2875146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𝑙𝑜𝑤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e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𝑙𝑖𝑚𝑖𝑡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𝑏h𝑖𝑔h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e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𝑙𝑖𝑚𝑖𝑡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FD76764B-C588-EB47-847A-7BD3ED44C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542" y="5721538"/>
                  <a:ext cx="2875146" cy="617861"/>
                </a:xfrm>
                <a:prstGeom prst="rect">
                  <a:avLst/>
                </a:prstGeom>
                <a:blipFill>
                  <a:blip r:embed="rId4"/>
                  <a:stretch>
                    <a:fillRect l="-19298" t="-228571" b="-32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タイトル 3">
            <a:extLst>
              <a:ext uri="{FF2B5EF4-FFF2-40B4-BE49-F238E27FC236}">
                <a16:creationId xmlns:a16="http://schemas.microsoft.com/office/drawing/2014/main" id="{A7BEA974-260A-F04D-95C6-E9AE4192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Media.IdealGases.Common.Functions.s0_T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5774A4C-8ED7-564E-85AC-92601E83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53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72A6CA-C7CA-7C42-B28B-5F76252D28FF}"/>
              </a:ext>
            </a:extLst>
          </p:cNvPr>
          <p:cNvSpPr txBox="1"/>
          <p:nvPr/>
        </p:nvSpPr>
        <p:spPr>
          <a:xfrm>
            <a:off x="956106" y="3278339"/>
            <a:ext cx="39148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標準エントロピとの比較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[J/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mol.K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]</a:t>
            </a:r>
          </a:p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s0_T(298.15)	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化学便覧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-----------------------------------</a:t>
            </a:r>
          </a:p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CH4	186.37 		186.38</a:t>
            </a:r>
          </a:p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C2H6	229.22		229.60</a:t>
            </a:r>
          </a:p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CO2 	213.786		213.74</a:t>
            </a:r>
          </a:p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H2	130.68		130.68</a:t>
            </a:r>
          </a:p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H2O	188.828		188.83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1D40EF-1C75-7649-B54D-369092C69845}"/>
              </a:ext>
            </a:extLst>
          </p:cNvPr>
          <p:cNvSpPr txBox="1"/>
          <p:nvPr/>
        </p:nvSpPr>
        <p:spPr>
          <a:xfrm>
            <a:off x="487352" y="5663980"/>
            <a:ext cx="857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化学便覧は標準圧力を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0.1 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MPa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100000 Pa</a:t>
            </a: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本モデルは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p0=</a:t>
            </a:r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refrerence_p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101325 Pa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とするため違いが出る可能性あり。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056FE31-EA29-FD4E-A72B-113C023EF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606" y="3278339"/>
            <a:ext cx="3256757" cy="230832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BAEE5B6-34AB-3F44-8F4A-C660E1D8A817}"/>
              </a:ext>
            </a:extLst>
          </p:cNvPr>
          <p:cNvSpPr txBox="1"/>
          <p:nvPr/>
        </p:nvSpPr>
        <p:spPr>
          <a:xfrm>
            <a:off x="6615225" y="5576565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</a:t>
            </a:r>
            <a:r>
              <a:rPr kumimoji="1"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 [K]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F746CA2-CA17-0E45-A827-9499F9A9A131}"/>
              </a:ext>
            </a:extLst>
          </p:cNvPr>
          <p:cNvSpPr txBox="1"/>
          <p:nvPr/>
        </p:nvSpPr>
        <p:spPr>
          <a:xfrm rot="16200000">
            <a:off x="4100570" y="4256160"/>
            <a:ext cx="235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比エントロピ</a:t>
            </a:r>
            <a:r>
              <a:rPr kumimoji="1"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s [J/</a:t>
            </a:r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kg.K</a:t>
            </a:r>
            <a:r>
              <a:rPr kumimoji="1"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]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B412ADA-D962-D64E-9B2F-8300EF3DCCE2}"/>
              </a:ext>
            </a:extLst>
          </p:cNvPr>
          <p:cNvSpPr txBox="1"/>
          <p:nvPr/>
        </p:nvSpPr>
        <p:spPr>
          <a:xfrm>
            <a:off x="5812614" y="3539888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101325 [Pa]</a:t>
            </a:r>
            <a:endParaRPr kumimoji="1" lang="ja-JP" altLang="en-US" sz="160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574625-8A2C-FC4B-BCC0-BE8E142A7D17}"/>
                  </a:ext>
                </a:extLst>
              </p:cNvPr>
              <p:cNvSpPr txBox="1"/>
              <p:nvPr/>
            </p:nvSpPr>
            <p:spPr>
              <a:xfrm>
                <a:off x="5952633" y="4928037"/>
                <a:ext cx="2712730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5574625-8A2C-FC4B-BCC0-BE8E142A7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633" y="4928037"/>
                <a:ext cx="2712730" cy="521425"/>
              </a:xfrm>
              <a:prstGeom prst="rect">
                <a:avLst/>
              </a:prstGeom>
              <a:blipFill>
                <a:blip r:embed="rId6"/>
                <a:stretch>
                  <a:fillRect l="-46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FBE7D5-2B06-0F41-BA3C-5F80552E180B}"/>
              </a:ext>
            </a:extLst>
          </p:cNvPr>
          <p:cNvSpPr txBox="1"/>
          <p:nvPr/>
        </p:nvSpPr>
        <p:spPr>
          <a:xfrm>
            <a:off x="6707430" y="4546667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1001325 [Pa]</a:t>
            </a:r>
            <a:endParaRPr kumimoji="1" lang="ja-JP" altLang="en-US" sz="1600">
              <a:solidFill>
                <a:schemeClr val="accent1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B761935-8DBB-3E45-8B8E-58963356345D}"/>
              </a:ext>
            </a:extLst>
          </p:cNvPr>
          <p:cNvSpPr txBox="1"/>
          <p:nvPr/>
        </p:nvSpPr>
        <p:spPr>
          <a:xfrm>
            <a:off x="630001" y="69251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比エントロピの温度依存性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8F3203D-89A1-5B44-ADDB-E4F64CF7417D}"/>
              </a:ext>
            </a:extLst>
          </p:cNvPr>
          <p:cNvSpPr txBox="1"/>
          <p:nvPr/>
        </p:nvSpPr>
        <p:spPr>
          <a:xfrm>
            <a:off x="7112675" y="6326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ソースコードの式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7FA696C-CDC7-2A46-8357-EB53319148C5}"/>
              </a:ext>
            </a:extLst>
          </p:cNvPr>
          <p:cNvCxnSpPr>
            <a:stCxn id="18" idx="1"/>
          </p:cNvCxnSpPr>
          <p:nvPr/>
        </p:nvCxnSpPr>
        <p:spPr>
          <a:xfrm flipH="1">
            <a:off x="6707430" y="817296"/>
            <a:ext cx="405245" cy="236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F3D589D-2441-4246-B2D5-22F9832067E4}"/>
              </a:ext>
            </a:extLst>
          </p:cNvPr>
          <p:cNvSpPr txBox="1"/>
          <p:nvPr/>
        </p:nvSpPr>
        <p:spPr>
          <a:xfrm>
            <a:off x="6926509" y="1532225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DataRecord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Document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式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71004E3-B9FD-FD42-B172-E477C695D68C}"/>
              </a:ext>
            </a:extLst>
          </p:cNvPr>
          <p:cNvCxnSpPr/>
          <p:nvPr/>
        </p:nvCxnSpPr>
        <p:spPr>
          <a:xfrm flipH="1">
            <a:off x="6386732" y="1823512"/>
            <a:ext cx="523320" cy="9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D094277-7DAA-0D42-B22F-AC37A3CF9980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956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5E9D38F-244E-0442-8CEF-A13583E4EBA9}"/>
              </a:ext>
            </a:extLst>
          </p:cNvPr>
          <p:cNvSpPr/>
          <p:nvPr/>
        </p:nvSpPr>
        <p:spPr>
          <a:xfrm>
            <a:off x="624124" y="2821704"/>
            <a:ext cx="3852460" cy="630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F9DC20-B72B-2849-AA99-9E8A1632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82" y="2843637"/>
            <a:ext cx="8741235" cy="354716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4A4379-588B-6645-A484-573DC2A6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426335"/>
          </a:xfrm>
        </p:spPr>
        <p:txBody>
          <a:bodyPr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</a:t>
            </a:r>
            <a:r>
              <a:rPr lang="en-US" altLang="ja-JP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T_h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(h)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T_ps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p,s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の構成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AC3676-1CD9-F843-B68B-CE0EBA3725AA}"/>
              </a:ext>
            </a:extLst>
          </p:cNvPr>
          <p:cNvSpPr txBox="1"/>
          <p:nvPr/>
        </p:nvSpPr>
        <p:spPr>
          <a:xfrm>
            <a:off x="576202" y="786336"/>
            <a:ext cx="824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①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関数内に非線形方程式を解く機能を追加するため、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OneNonLinearEquation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を継承する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ローカルパッケージ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Internal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を宣言する。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5C30215-D68F-6441-994D-262BBD5248B8}"/>
              </a:ext>
            </a:extLst>
          </p:cNvPr>
          <p:cNvSpPr/>
          <p:nvPr/>
        </p:nvSpPr>
        <p:spPr>
          <a:xfrm>
            <a:off x="2343630" y="5747657"/>
            <a:ext cx="45719" cy="7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5FF1E8E-5A34-084E-B539-DA18E01206AC}"/>
              </a:ext>
            </a:extLst>
          </p:cNvPr>
          <p:cNvSpPr txBox="1"/>
          <p:nvPr/>
        </p:nvSpPr>
        <p:spPr>
          <a:xfrm>
            <a:off x="6280251" y="3871442"/>
            <a:ext cx="2662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200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非線形方程式が使うデータの型</a:t>
            </a:r>
            <a:endParaRPr kumimoji="1" lang="en-US" altLang="ja-JP" sz="1200" b="1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sz="1200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   (</a:t>
            </a:r>
            <a:r>
              <a:rPr lang="ja-JP" altLang="en-US" sz="1200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レコード</a:t>
            </a:r>
            <a:r>
              <a:rPr lang="en-US" altLang="ja-JP" sz="1200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200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非線形方程式</a:t>
            </a:r>
            <a:endParaRPr kumimoji="1" lang="en-US" altLang="ja-JP" sz="1200" b="1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2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解を返す関数</a:t>
            </a:r>
            <a:endParaRPr kumimoji="1" lang="en-US" altLang="ja-JP" sz="12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C8F7F33-F4B9-EC47-893F-C9DC55B51D45}"/>
              </a:ext>
            </a:extLst>
          </p:cNvPr>
          <p:cNvCxnSpPr>
            <a:cxnSpLocks/>
          </p:cNvCxnSpPr>
          <p:nvPr/>
        </p:nvCxnSpPr>
        <p:spPr>
          <a:xfrm flipH="1" flipV="1">
            <a:off x="5738042" y="3871443"/>
            <a:ext cx="350106" cy="427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中かっこ 17">
            <a:extLst>
              <a:ext uri="{FF2B5EF4-FFF2-40B4-BE49-F238E27FC236}">
                <a16:creationId xmlns:a16="http://schemas.microsoft.com/office/drawing/2014/main" id="{D0931214-875A-194B-8121-CF7C7C819013}"/>
              </a:ext>
            </a:extLst>
          </p:cNvPr>
          <p:cNvSpPr/>
          <p:nvPr/>
        </p:nvSpPr>
        <p:spPr>
          <a:xfrm>
            <a:off x="6088148" y="3966117"/>
            <a:ext cx="184037" cy="6412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C082CD-65CC-CF40-8941-A1B6449F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54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1EA0BB-952A-734F-AD0F-B7E07D4AC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02" y="1483467"/>
            <a:ext cx="8089646" cy="127491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DA94C22-1EC2-2F42-8C0B-0D6849E65D96}"/>
              </a:ext>
            </a:extLst>
          </p:cNvPr>
          <p:cNvSpPr txBox="1"/>
          <p:nvPr/>
        </p:nvSpPr>
        <p:spPr>
          <a:xfrm>
            <a:off x="624124" y="2821704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1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変数の非線形方程式ソルバ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2A1B20A-276F-524B-89B9-75C6729839AB}"/>
              </a:ext>
            </a:extLst>
          </p:cNvPr>
          <p:cNvCxnSpPr>
            <a:cxnSpLocks/>
          </p:cNvCxnSpPr>
          <p:nvPr/>
        </p:nvCxnSpPr>
        <p:spPr>
          <a:xfrm>
            <a:off x="2502550" y="3452034"/>
            <a:ext cx="430486" cy="54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25D9DDAB-EBA3-8D41-A460-B6B6FD729006}"/>
                  </a:ext>
                </a:extLst>
              </p:cNvPr>
              <p:cNvSpPr/>
              <p:nvPr/>
            </p:nvSpPr>
            <p:spPr>
              <a:xfrm>
                <a:off x="532598" y="3082702"/>
                <a:ext cx="4088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𝑛𝑜𝑛𝑙𝑖𝑛𝑒𝑎𝑟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𝑛𝑜𝑛𝑙𝑖𝑛𝑒𝑎𝑟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25D9DDAB-EBA3-8D41-A460-B6B6FD729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98" y="3082702"/>
                <a:ext cx="408842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59EB02D-5309-BA4B-B059-0C2B3F3EC798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201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D07B405C-D0C4-BB4B-BAEE-3DCD13108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26" y="1847107"/>
            <a:ext cx="5440153" cy="3449434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AD9482A8-36F8-9F43-9168-73AEDD90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T_h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(h)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T_ps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p,s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の構成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FFA58329-5732-7848-BF24-93C6A81CDFE5}"/>
              </a:ext>
            </a:extLst>
          </p:cNvPr>
          <p:cNvGrpSpPr/>
          <p:nvPr/>
        </p:nvGrpSpPr>
        <p:grpSpPr>
          <a:xfrm>
            <a:off x="1699611" y="5601394"/>
            <a:ext cx="1319619" cy="491369"/>
            <a:chOff x="781964" y="2694557"/>
            <a:chExt cx="1319619" cy="491369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FBA870E1-5DA1-534E-A82A-B7B08728C03F}"/>
                </a:ext>
              </a:extLst>
            </p:cNvPr>
            <p:cNvSpPr/>
            <p:nvPr/>
          </p:nvSpPr>
          <p:spPr>
            <a:xfrm>
              <a:off x="781964" y="2694557"/>
              <a:ext cx="1319619" cy="4913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1D2B60CF-3F0E-3F42-AA78-BABD17BBBB21}"/>
                    </a:ext>
                  </a:extLst>
                </p:cNvPr>
                <p:cNvSpPr txBox="1"/>
                <p:nvPr/>
              </p:nvSpPr>
              <p:spPr>
                <a:xfrm>
                  <a:off x="1039391" y="2779281"/>
                  <a:ext cx="9430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1D2B60CF-3F0E-3F42-AA78-BABD17BBB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91" y="2779281"/>
                  <a:ext cx="94307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333" r="-8000" b="-3043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AD02C2B1-F5EC-AC44-9E7F-F96AC6BACBB2}"/>
              </a:ext>
            </a:extLst>
          </p:cNvPr>
          <p:cNvGrpSpPr/>
          <p:nvPr/>
        </p:nvGrpSpPr>
        <p:grpSpPr>
          <a:xfrm>
            <a:off x="4584149" y="5486239"/>
            <a:ext cx="3079689" cy="953755"/>
            <a:chOff x="5737240" y="2326484"/>
            <a:chExt cx="3079689" cy="953755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CDC31D0-B7C7-7F46-AB0F-0A223079ABF7}"/>
                </a:ext>
              </a:extLst>
            </p:cNvPr>
            <p:cNvSpPr/>
            <p:nvPr/>
          </p:nvSpPr>
          <p:spPr>
            <a:xfrm>
              <a:off x="5737240" y="2352972"/>
              <a:ext cx="3079689" cy="9272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1F0AB089-C65A-D84C-AB64-5C1EEC40C3AF}"/>
                    </a:ext>
                  </a:extLst>
                </p:cNvPr>
                <p:cNvSpPr/>
                <p:nvPr/>
              </p:nvSpPr>
              <p:spPr>
                <a:xfrm>
                  <a:off x="5737240" y="2326484"/>
                  <a:ext cx="3079689" cy="6137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US" altLang="ja-JP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oMath>
                    </m:oMathPara>
                  </a14:m>
                  <a:endParaRPr lang="ja-JP" altLang="en-US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正方形/長方形 12">
                  <a:extLst>
                    <a:ext uri="{FF2B5EF4-FFF2-40B4-BE49-F238E27FC236}">
                      <a16:creationId xmlns:a16="http://schemas.microsoft.com/office/drawing/2014/main" id="{1F0AB089-C65A-D84C-AB64-5C1EEC40C3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240" y="2326484"/>
                  <a:ext cx="3079689" cy="613758"/>
                </a:xfrm>
                <a:prstGeom prst="rect">
                  <a:avLst/>
                </a:prstGeom>
                <a:blipFill>
                  <a:blip r:embed="rId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697D7D19-D581-A647-BC24-4948ED3541C0}"/>
                    </a:ext>
                  </a:extLst>
                </p:cNvPr>
                <p:cNvSpPr txBox="1"/>
                <p:nvPr/>
              </p:nvSpPr>
              <p:spPr>
                <a:xfrm>
                  <a:off x="5830375" y="2808710"/>
                  <a:ext cx="21505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kumimoji="1" lang="en-US" altLang="ja-JP" dirty="0">
                      <a:solidFill>
                        <a:schemeClr val="tx1"/>
                      </a:solidFill>
                      <a:latin typeface="Migu 1M" panose="020B0509020203020207" pitchFamily="49" charset="-128"/>
                      <a:ea typeface="Migu 1M" panose="020B0509020203020207" pitchFamily="49" charset="-128"/>
                    </a:rPr>
                    <a:t> </a:t>
                  </a:r>
                  <a:r>
                    <a:rPr kumimoji="1" lang="en-US" altLang="ja-JP" dirty="0" err="1">
                      <a:solidFill>
                        <a:schemeClr val="tx1"/>
                      </a:solidFill>
                      <a:latin typeface="Migu 1M" panose="020B0509020203020207" pitchFamily="49" charset="-128"/>
                      <a:ea typeface="Migu 1M" panose="020B0509020203020207" pitchFamily="49" charset="-128"/>
                    </a:rPr>
                    <a:t>reference_p</a:t>
                  </a:r>
                  <a:endParaRPr kumimoji="1" lang="ja-JP" altLang="en-US">
                    <a:latin typeface="Migu 1M" panose="020B0509020203020207" pitchFamily="49" charset="-128"/>
                    <a:ea typeface="Migu 1M" panose="020B0509020203020207" pitchFamily="49" charset="-128"/>
                  </a:endParaRPr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697D7D19-D581-A647-BC24-4948ED354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375" y="2808710"/>
                  <a:ext cx="215053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80B8B80-C843-2B49-ABA8-316E545B7BFB}"/>
              </a:ext>
            </a:extLst>
          </p:cNvPr>
          <p:cNvSpPr txBox="1"/>
          <p:nvPr/>
        </p:nvSpPr>
        <p:spPr>
          <a:xfrm>
            <a:off x="630001" y="878117"/>
            <a:ext cx="81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②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f_nonlinear</a:t>
            </a:r>
            <a:r>
              <a:rPr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algorithm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文に非線形方程式を宣言する。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03D051B-102A-8549-9E1D-9CE3F2C6551C}"/>
              </a:ext>
            </a:extLst>
          </p:cNvPr>
          <p:cNvCxnSpPr>
            <a:cxnSpLocks/>
          </p:cNvCxnSpPr>
          <p:nvPr/>
        </p:nvCxnSpPr>
        <p:spPr>
          <a:xfrm flipH="1" flipV="1">
            <a:off x="2242267" y="5163451"/>
            <a:ext cx="117154" cy="43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E723850-76C2-B442-AF16-4F9BE336F01A}"/>
              </a:ext>
            </a:extLst>
          </p:cNvPr>
          <p:cNvCxnSpPr>
            <a:cxnSpLocks/>
          </p:cNvCxnSpPr>
          <p:nvPr/>
        </p:nvCxnSpPr>
        <p:spPr>
          <a:xfrm flipH="1" flipV="1">
            <a:off x="5261608" y="5193751"/>
            <a:ext cx="121425" cy="304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75691BA-F1CB-8942-B8C6-572EC7661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55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4AA07394-8C63-5743-A628-6A04DCDBA2CA}"/>
                  </a:ext>
                </a:extLst>
              </p:cNvPr>
              <p:cNvSpPr txBox="1"/>
              <p:nvPr/>
            </p:nvSpPr>
            <p:spPr>
              <a:xfrm>
                <a:off x="1699611" y="1362612"/>
                <a:ext cx="548811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b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非線形方程式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𝑛𝑜𝑛𝑙𝑖𝑛𝑒𝑎𝑟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𝑛𝑜𝑛𝑙𝑖𝑛𝑒𝑎𝑟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4AA07394-8C63-5743-A628-6A04DCDB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611" y="1362612"/>
                <a:ext cx="5488110" cy="369332"/>
              </a:xfrm>
              <a:prstGeom prst="rect">
                <a:avLst/>
              </a:prstGeom>
              <a:blipFill>
                <a:blip r:embed="rId6"/>
                <a:stretch>
                  <a:fillRect l="-924" t="-3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9BD1AE-6FB7-3646-8A8A-8ADE0FDE1983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9143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D274B-05BD-474A-BF36-E289D07C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T_h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(h)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T_ps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p,s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の構成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1A2516-62AD-9444-A4A4-80654005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56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E468DD-210A-D244-B51F-4F2B985A9B5D}"/>
              </a:ext>
            </a:extLst>
          </p:cNvPr>
          <p:cNvSpPr txBox="1"/>
          <p:nvPr/>
        </p:nvSpPr>
        <p:spPr>
          <a:xfrm>
            <a:off x="3143503" y="464749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変数を新たに定義する代わりに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DataRecord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を継承している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2C29F6-8C86-394B-9F1E-1848C11A2449}"/>
              </a:ext>
            </a:extLst>
          </p:cNvPr>
          <p:cNvSpPr txBox="1"/>
          <p:nvPr/>
        </p:nvSpPr>
        <p:spPr>
          <a:xfrm>
            <a:off x="630001" y="864000"/>
            <a:ext cx="788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③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レコード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f_nonlinear_Data</a:t>
            </a:r>
            <a:r>
              <a:rPr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非線形方程式が使用するデータの型を宣言する。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FFDDD4F-158C-EA44-A602-732B0DD4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00" y="2014330"/>
            <a:ext cx="6220456" cy="258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742EC5A-CC57-CA49-8656-474A666E9BE8}"/>
                  </a:ext>
                </a:extLst>
              </p:cNvPr>
              <p:cNvSpPr txBox="1"/>
              <p:nvPr/>
            </p:nvSpPr>
            <p:spPr>
              <a:xfrm>
                <a:off x="1293801" y="1626095"/>
                <a:ext cx="5454330" cy="2769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𝑛𝑜𝑛𝑙𝑖𝑛𝑒𝑎𝑟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を作るのに必要なデータの型（レコード）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7742EC5A-CC57-CA49-8656-474A666E9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01" y="1626095"/>
                <a:ext cx="5454330" cy="276999"/>
              </a:xfrm>
              <a:prstGeom prst="rect">
                <a:avLst/>
              </a:prstGeom>
              <a:blipFill>
                <a:blip r:embed="rId3"/>
                <a:stretch>
                  <a:fillRect l="-2093" t="-21739" r="-2093" b="-478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F27A68-B5F6-0142-B0EC-78A1F2B45526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36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9C1DE7-8D8A-6448-AB96-3356F33E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関数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T_h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(h)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と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T_ps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p,s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の構成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7ED984-CAB1-9F42-86B1-5A4E4505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50" y="1868108"/>
            <a:ext cx="5226079" cy="440177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46304B8-0E46-9E4C-B117-394E694FAFAE}"/>
              </a:ext>
            </a:extLst>
          </p:cNvPr>
          <p:cNvSpPr txBox="1"/>
          <p:nvPr/>
        </p:nvSpPr>
        <p:spPr>
          <a:xfrm>
            <a:off x="630001" y="790889"/>
            <a:ext cx="788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④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解を返す関数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solve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を継承して再宣言する。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lvl="1"/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現状の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Dymola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ではダミーの再宣言が必要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 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14B58A4-7BE7-DB45-B741-C5CAA5D0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57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EA38987-9776-7D49-8272-CC6B118FB342}"/>
                  </a:ext>
                </a:extLst>
              </p:cNvPr>
              <p:cNvSpPr txBox="1"/>
              <p:nvPr/>
            </p:nvSpPr>
            <p:spPr>
              <a:xfrm>
                <a:off x="1726547" y="1514164"/>
                <a:ext cx="5092484" cy="2769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𝑠𝑜𝑙𝑣𝑒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𝑛𝑜𝑛𝑙𝑖𝑛𝑒𝑎𝑟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𝑡𝑜𝑙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EA38987-9776-7D49-8272-CC6B118FB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547" y="1514164"/>
                <a:ext cx="5092484" cy="276999"/>
              </a:xfrm>
              <a:prstGeom prst="rect">
                <a:avLst/>
              </a:prstGeom>
              <a:blipFill>
                <a:blip r:embed="rId3"/>
                <a:stretch>
                  <a:fillRect r="-995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94CB5EE-42CE-3B42-AD7A-A30252CF8D83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286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029497E2-1AB9-D344-B9AD-9FEFADEE4976}"/>
              </a:ext>
            </a:extLst>
          </p:cNvPr>
          <p:cNvSpPr/>
          <p:nvPr/>
        </p:nvSpPr>
        <p:spPr>
          <a:xfrm>
            <a:off x="544446" y="829219"/>
            <a:ext cx="8173213" cy="6637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70FBFD76-4E0E-0944-B54A-222506F08EF8}"/>
              </a:ext>
            </a:extLst>
          </p:cNvPr>
          <p:cNvSpPr/>
          <p:nvPr/>
        </p:nvSpPr>
        <p:spPr>
          <a:xfrm>
            <a:off x="544446" y="1596206"/>
            <a:ext cx="4496280" cy="939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AC760A6-6E16-F24B-9C0C-CC3C9C6CF8D9}"/>
              </a:ext>
            </a:extLst>
          </p:cNvPr>
          <p:cNvSpPr/>
          <p:nvPr/>
        </p:nvSpPr>
        <p:spPr>
          <a:xfrm>
            <a:off x="492629" y="276340"/>
            <a:ext cx="8538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Modelica.Media.Common.OneNonLinearEquation.solve</a:t>
            </a:r>
            <a:r>
              <a:rPr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のアルゴリズム概略</a:t>
            </a:r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D8308FF6-D93A-5B48-87F2-5F7B8CB0D3C0}"/>
              </a:ext>
            </a:extLst>
          </p:cNvPr>
          <p:cNvSpPr/>
          <p:nvPr/>
        </p:nvSpPr>
        <p:spPr>
          <a:xfrm>
            <a:off x="6194337" y="5047652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31E7C06-71FB-3343-93D2-6157C6C73A66}"/>
                  </a:ext>
                </a:extLst>
              </p:cNvPr>
              <p:cNvSpPr txBox="1"/>
              <p:nvPr/>
            </p:nvSpPr>
            <p:spPr>
              <a:xfrm>
                <a:off x="6251538" y="6141317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31E7C06-71FB-3343-93D2-6157C6C7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38" y="6141317"/>
                <a:ext cx="795866" cy="276999"/>
              </a:xfrm>
              <a:prstGeom prst="rect">
                <a:avLst/>
              </a:prstGeom>
              <a:blipFill>
                <a:blip r:embed="rId2"/>
                <a:stretch>
                  <a:fillRect l="-14286" t="-9091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4A71C6E-2F02-3348-81A2-1245F53C1F42}"/>
                  </a:ext>
                </a:extLst>
              </p:cNvPr>
              <p:cNvSpPr txBox="1"/>
              <p:nvPr/>
            </p:nvSpPr>
            <p:spPr>
              <a:xfrm>
                <a:off x="7073834" y="5153025"/>
                <a:ext cx="460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4A71C6E-2F02-3348-81A2-1245F53C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34" y="5153025"/>
                <a:ext cx="460074" cy="276999"/>
              </a:xfrm>
              <a:prstGeom prst="rect">
                <a:avLst/>
              </a:prstGeom>
              <a:blipFill>
                <a:blip r:embed="rId3"/>
                <a:stretch>
                  <a:fillRect l="-21622" r="-54054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円/楕円 10">
            <a:extLst>
              <a:ext uri="{FF2B5EF4-FFF2-40B4-BE49-F238E27FC236}">
                <a16:creationId xmlns:a16="http://schemas.microsoft.com/office/drawing/2014/main" id="{61E3A503-D682-3E4F-A377-C428980B5618}"/>
              </a:ext>
            </a:extLst>
          </p:cNvPr>
          <p:cNvSpPr/>
          <p:nvPr/>
        </p:nvSpPr>
        <p:spPr>
          <a:xfrm>
            <a:off x="7984981" y="5197946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94551472-1D1A-8C45-84E2-0237DE2E1A3F}"/>
              </a:ext>
            </a:extLst>
          </p:cNvPr>
          <p:cNvSpPr/>
          <p:nvPr/>
        </p:nvSpPr>
        <p:spPr>
          <a:xfrm>
            <a:off x="6399754" y="6063465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FC8030CE-5DD5-E74A-9234-BEB2A31BBF30}"/>
              </a:ext>
            </a:extLst>
          </p:cNvPr>
          <p:cNvCxnSpPr/>
          <p:nvPr/>
        </p:nvCxnSpPr>
        <p:spPr>
          <a:xfrm>
            <a:off x="6194337" y="5717335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61E7975-7993-D94E-93A9-82A6C39F815B}"/>
                  </a:ext>
                </a:extLst>
              </p:cNvPr>
              <p:cNvSpPr txBox="1"/>
              <p:nvPr/>
            </p:nvSpPr>
            <p:spPr>
              <a:xfrm>
                <a:off x="7303871" y="4853298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61E7975-7993-D94E-93A9-82A6C39F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871" y="4853298"/>
                <a:ext cx="795866" cy="276999"/>
              </a:xfrm>
              <a:prstGeom prst="rect">
                <a:avLst/>
              </a:prstGeom>
              <a:blipFill>
                <a:blip r:embed="rId4"/>
                <a:stretch>
                  <a:fillRect l="-14063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4E13281F-E515-B34D-84FC-ADC9A5A19B56}"/>
                  </a:ext>
                </a:extLst>
              </p:cNvPr>
              <p:cNvSpPr txBox="1"/>
              <p:nvPr/>
            </p:nvSpPr>
            <p:spPr>
              <a:xfrm>
                <a:off x="544446" y="4617698"/>
                <a:ext cx="4821620" cy="1754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ja-JP" altLang="en-US" b="1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収束判定</a:t>
                </a:r>
                <a:r>
                  <a:rPr kumimoji="1" lang="ja-JP" altLang="en-US" b="1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前</a:t>
                </a:r>
                <a:r>
                  <a:rPr lang="ja-JP" altLang="en-US" b="1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の状態</a:t>
                </a:r>
                <a:endParaRPr lang="en-US" altLang="ja-JP" b="1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𝑐</m:t>
                    </m:r>
                  </m:oMath>
                </a14:m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の入れ替えを行って、次のようになるようにする。</a:t>
                </a:r>
                <a:endParaRPr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解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は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と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の間にある。</a:t>
                </a:r>
                <a:endParaRPr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は、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と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の外にあるか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となる</a:t>
                </a:r>
                <a:endParaRPr kumimoji="1"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4E13281F-E515-B34D-84FC-ADC9A5A1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46" y="4617698"/>
                <a:ext cx="4821620" cy="1754326"/>
              </a:xfrm>
              <a:prstGeom prst="rect">
                <a:avLst/>
              </a:prstGeom>
              <a:blipFill>
                <a:blip r:embed="rId5"/>
                <a:stretch>
                  <a:fillRect l="-1050" t="-1439" b="-43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CED84700-5DDD-C142-8709-7DFC9589A7B6}"/>
                  </a:ext>
                </a:extLst>
              </p:cNvPr>
              <p:cNvSpPr txBox="1"/>
              <p:nvPr/>
            </p:nvSpPr>
            <p:spPr>
              <a:xfrm>
                <a:off x="5941431" y="5570282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CED84700-5DDD-C142-8709-7DFC9589A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431" y="5570282"/>
                <a:ext cx="181140" cy="276999"/>
              </a:xfrm>
              <a:prstGeom prst="rect">
                <a:avLst/>
              </a:prstGeom>
              <a:blipFill>
                <a:blip r:embed="rId6"/>
                <a:stretch>
                  <a:fillRect l="-35714" r="-28571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48359923-5CD6-1242-8A49-95B533EBAC1C}"/>
              </a:ext>
            </a:extLst>
          </p:cNvPr>
          <p:cNvCxnSpPr>
            <a:cxnSpLocks/>
          </p:cNvCxnSpPr>
          <p:nvPr/>
        </p:nvCxnSpPr>
        <p:spPr>
          <a:xfrm flipH="1" flipV="1">
            <a:off x="6194337" y="4702403"/>
            <a:ext cx="0" cy="185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850BB72-2B6B-3748-979A-140A4A7FC942}"/>
              </a:ext>
            </a:extLst>
          </p:cNvPr>
          <p:cNvSpPr/>
          <p:nvPr/>
        </p:nvSpPr>
        <p:spPr>
          <a:xfrm>
            <a:off x="598335" y="16201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初期状態</a:t>
            </a:r>
            <a:endParaRPr lang="en-US" altLang="ja-JP" b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C0AC1D0-05AE-D443-90CB-95AD6D44D57B}"/>
                  </a:ext>
                </a:extLst>
              </p:cNvPr>
              <p:cNvSpPr txBox="1"/>
              <p:nvPr/>
            </p:nvSpPr>
            <p:spPr>
              <a:xfrm>
                <a:off x="1763419" y="1660853"/>
                <a:ext cx="245336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kumimoji="1" lang="en-US" altLang="ja-JP" b="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ja-JP" dirty="0"/>
                  <a:t>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3C0AC1D0-05AE-D443-90CB-95AD6D44D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19" y="1660853"/>
                <a:ext cx="2453364" cy="830997"/>
              </a:xfrm>
              <a:prstGeom prst="rect">
                <a:avLst/>
              </a:prstGeom>
              <a:blipFill>
                <a:blip r:embed="rId7"/>
                <a:stretch>
                  <a:fillRect l="-30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97EAC741-BA58-8B46-96DC-207605908289}"/>
              </a:ext>
            </a:extLst>
          </p:cNvPr>
          <p:cNvSpPr/>
          <p:nvPr/>
        </p:nvSpPr>
        <p:spPr>
          <a:xfrm>
            <a:off x="1199457" y="2959281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9575F707-2014-2744-8119-B7B74459E3EE}"/>
                  </a:ext>
                </a:extLst>
              </p:cNvPr>
              <p:cNvSpPr txBox="1"/>
              <p:nvPr/>
            </p:nvSpPr>
            <p:spPr>
              <a:xfrm>
                <a:off x="1369397" y="4069580"/>
                <a:ext cx="17208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9575F707-2014-2744-8119-B7B74459E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97" y="4069580"/>
                <a:ext cx="1720831" cy="276999"/>
              </a:xfrm>
              <a:prstGeom prst="rect">
                <a:avLst/>
              </a:prstGeom>
              <a:blipFill>
                <a:blip r:embed="rId8"/>
                <a:stretch>
                  <a:fillRect l="-5926" t="-4348" r="-5185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円/楕円 81">
            <a:extLst>
              <a:ext uri="{FF2B5EF4-FFF2-40B4-BE49-F238E27FC236}">
                <a16:creationId xmlns:a16="http://schemas.microsoft.com/office/drawing/2014/main" id="{1EA8F24D-AD1C-3D45-8B78-B91B4D39D000}"/>
              </a:ext>
            </a:extLst>
          </p:cNvPr>
          <p:cNvSpPr/>
          <p:nvPr/>
        </p:nvSpPr>
        <p:spPr>
          <a:xfrm>
            <a:off x="2990101" y="3109575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E55EB84C-14B3-8A43-92C6-0A283DA07A2F}"/>
              </a:ext>
            </a:extLst>
          </p:cNvPr>
          <p:cNvSpPr/>
          <p:nvPr/>
        </p:nvSpPr>
        <p:spPr>
          <a:xfrm>
            <a:off x="1404874" y="3975094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3A9EEF0D-259C-F241-9EE7-92D3C9716865}"/>
              </a:ext>
            </a:extLst>
          </p:cNvPr>
          <p:cNvCxnSpPr/>
          <p:nvPr/>
        </p:nvCxnSpPr>
        <p:spPr>
          <a:xfrm>
            <a:off x="1192031" y="3466993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830127AE-82A0-784C-BE16-0CBC71B94ABA}"/>
                  </a:ext>
                </a:extLst>
              </p:cNvPr>
              <p:cNvSpPr txBox="1"/>
              <p:nvPr/>
            </p:nvSpPr>
            <p:spPr>
              <a:xfrm>
                <a:off x="2144529" y="2699406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830127AE-82A0-784C-BE16-0CBC71B94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29" y="2699406"/>
                <a:ext cx="795866" cy="276999"/>
              </a:xfrm>
              <a:prstGeom prst="rect">
                <a:avLst/>
              </a:prstGeom>
              <a:blipFill>
                <a:blip r:embed="rId9"/>
                <a:stretch>
                  <a:fillRect l="-14063" t="-9091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3BDBC674-B1BE-5A4B-B4EB-4DE2B7BC2E75}"/>
                  </a:ext>
                </a:extLst>
              </p:cNvPr>
              <p:cNvSpPr txBox="1"/>
              <p:nvPr/>
            </p:nvSpPr>
            <p:spPr>
              <a:xfrm>
                <a:off x="971193" y="3338132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3BDBC674-B1BE-5A4B-B4EB-4DE2B7BC2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93" y="3338132"/>
                <a:ext cx="181140" cy="276999"/>
              </a:xfrm>
              <a:prstGeom prst="rect">
                <a:avLst/>
              </a:prstGeom>
              <a:blipFill>
                <a:blip r:embed="rId10"/>
                <a:stretch>
                  <a:fillRect l="-18750" r="-25000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B942FFBE-98BF-DB46-A73A-BE8DA1F6CD95}"/>
              </a:ext>
            </a:extLst>
          </p:cNvPr>
          <p:cNvCxnSpPr>
            <a:cxnSpLocks/>
          </p:cNvCxnSpPr>
          <p:nvPr/>
        </p:nvCxnSpPr>
        <p:spPr>
          <a:xfrm flipH="1" flipV="1">
            <a:off x="1199457" y="2614032"/>
            <a:ext cx="0" cy="1765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フリーフォーム 88">
            <a:extLst>
              <a:ext uri="{FF2B5EF4-FFF2-40B4-BE49-F238E27FC236}">
                <a16:creationId xmlns:a16="http://schemas.microsoft.com/office/drawing/2014/main" id="{58678977-D0A7-4D4D-B7DF-973E4D6F299D}"/>
              </a:ext>
            </a:extLst>
          </p:cNvPr>
          <p:cNvSpPr/>
          <p:nvPr/>
        </p:nvSpPr>
        <p:spPr>
          <a:xfrm>
            <a:off x="6122571" y="2865918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3FDFAF94-7105-F94C-88E4-341CFC7A4130}"/>
                  </a:ext>
                </a:extLst>
              </p:cNvPr>
              <p:cNvSpPr txBox="1"/>
              <p:nvPr/>
            </p:nvSpPr>
            <p:spPr>
              <a:xfrm>
                <a:off x="6218840" y="2601653"/>
                <a:ext cx="17208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3FDFAF94-7105-F94C-88E4-341CFC7A4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840" y="2601653"/>
                <a:ext cx="1720831" cy="276999"/>
              </a:xfrm>
              <a:prstGeom prst="rect">
                <a:avLst/>
              </a:prstGeom>
              <a:blipFill>
                <a:blip r:embed="rId11"/>
                <a:stretch>
                  <a:fillRect l="-5882" t="-4348" r="-5147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円/楕円 92">
            <a:extLst>
              <a:ext uri="{FF2B5EF4-FFF2-40B4-BE49-F238E27FC236}">
                <a16:creationId xmlns:a16="http://schemas.microsoft.com/office/drawing/2014/main" id="{80F30E34-42BB-5040-BDED-2B228FA2159D}"/>
              </a:ext>
            </a:extLst>
          </p:cNvPr>
          <p:cNvSpPr/>
          <p:nvPr/>
        </p:nvSpPr>
        <p:spPr>
          <a:xfrm>
            <a:off x="7913215" y="3016212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5125E566-26BE-0748-A9AF-920E65340041}"/>
              </a:ext>
            </a:extLst>
          </p:cNvPr>
          <p:cNvSpPr/>
          <p:nvPr/>
        </p:nvSpPr>
        <p:spPr>
          <a:xfrm>
            <a:off x="6327988" y="3881731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2CCBAAEF-EEF5-B643-A888-75680CF8A998}"/>
              </a:ext>
            </a:extLst>
          </p:cNvPr>
          <p:cNvCxnSpPr/>
          <p:nvPr/>
        </p:nvCxnSpPr>
        <p:spPr>
          <a:xfrm>
            <a:off x="6122570" y="3578587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5CB36961-2B83-9041-A36D-809120E20DC6}"/>
                  </a:ext>
                </a:extLst>
              </p:cNvPr>
              <p:cNvSpPr txBox="1"/>
              <p:nvPr/>
            </p:nvSpPr>
            <p:spPr>
              <a:xfrm>
                <a:off x="6112173" y="4027126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5CB36961-2B83-9041-A36D-809120E20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173" y="4027126"/>
                <a:ext cx="795866" cy="276999"/>
              </a:xfrm>
              <a:prstGeom prst="rect">
                <a:avLst/>
              </a:prstGeom>
              <a:blipFill>
                <a:blip r:embed="rId12"/>
                <a:stretch>
                  <a:fillRect l="-14063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0341D30C-BFB5-B246-9ABF-8D8E1AC21880}"/>
              </a:ext>
            </a:extLst>
          </p:cNvPr>
          <p:cNvCxnSpPr>
            <a:cxnSpLocks/>
          </p:cNvCxnSpPr>
          <p:nvPr/>
        </p:nvCxnSpPr>
        <p:spPr>
          <a:xfrm flipH="1" flipV="1">
            <a:off x="6122571" y="2520669"/>
            <a:ext cx="0" cy="185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右矢印 98">
            <a:extLst>
              <a:ext uri="{FF2B5EF4-FFF2-40B4-BE49-F238E27FC236}">
                <a16:creationId xmlns:a16="http://schemas.microsoft.com/office/drawing/2014/main" id="{1D22282C-3031-AA49-8CE1-55D1BB2F5B65}"/>
              </a:ext>
            </a:extLst>
          </p:cNvPr>
          <p:cNvSpPr/>
          <p:nvPr/>
        </p:nvSpPr>
        <p:spPr>
          <a:xfrm>
            <a:off x="4108367" y="2815305"/>
            <a:ext cx="708680" cy="30682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6F6570D8-ACE2-CD43-AFE4-F2C17ADBFD2A}"/>
                  </a:ext>
                </a:extLst>
              </p:cNvPr>
              <p:cNvSpPr txBox="1"/>
              <p:nvPr/>
            </p:nvSpPr>
            <p:spPr>
              <a:xfrm>
                <a:off x="3597195" y="3194591"/>
                <a:ext cx="2025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b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もし</a:t>
                </a:r>
                <a:r>
                  <a:rPr kumimoji="1" lang="en-US" altLang="ja-JP" b="0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&lt;|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なら</a:t>
                </a:r>
              </a:p>
            </p:txBody>
          </p:sp>
        </mc:Choice>
        <mc:Fallback xmlns=""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6F6570D8-ACE2-CD43-AFE4-F2C17ADB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195" y="3194591"/>
                <a:ext cx="2025491" cy="276999"/>
              </a:xfrm>
              <a:prstGeom prst="rect">
                <a:avLst/>
              </a:prstGeom>
              <a:blipFill>
                <a:blip r:embed="rId13"/>
                <a:stretch>
                  <a:fillRect l="-6211" t="-33333" r="-5590" b="-5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A93C7D71-DB46-5740-A3A8-7FA29D33A82D}"/>
                  </a:ext>
                </a:extLst>
              </p:cNvPr>
              <p:cNvSpPr txBox="1"/>
              <p:nvPr/>
            </p:nvSpPr>
            <p:spPr>
              <a:xfrm>
                <a:off x="3585454" y="3549414"/>
                <a:ext cx="230620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ja-JP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ja-JP" b="0" dirty="0"/>
                  <a:t>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A93C7D71-DB46-5740-A3A8-7FA29D33A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454" y="3549414"/>
                <a:ext cx="2306209" cy="553998"/>
              </a:xfrm>
              <a:prstGeom prst="rect">
                <a:avLst/>
              </a:prstGeom>
              <a:blipFill>
                <a:blip r:embed="rId14"/>
                <a:stretch>
                  <a:fillRect l="-4372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8A83EAA9-A9EA-3448-9C39-4CE5D3AEE1BE}"/>
              </a:ext>
            </a:extLst>
          </p:cNvPr>
          <p:cNvCxnSpPr/>
          <p:nvPr/>
        </p:nvCxnSpPr>
        <p:spPr>
          <a:xfrm>
            <a:off x="7516237" y="2890484"/>
            <a:ext cx="354651" cy="12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円/楕円 106">
            <a:extLst>
              <a:ext uri="{FF2B5EF4-FFF2-40B4-BE49-F238E27FC236}">
                <a16:creationId xmlns:a16="http://schemas.microsoft.com/office/drawing/2014/main" id="{A116237F-AAD9-AD4A-BFB0-EA9E060218B8}"/>
              </a:ext>
            </a:extLst>
          </p:cNvPr>
          <p:cNvSpPr/>
          <p:nvPr/>
        </p:nvSpPr>
        <p:spPr>
          <a:xfrm>
            <a:off x="7525823" y="5445401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テキスト ボックス 107">
                <a:extLst>
                  <a:ext uri="{FF2B5EF4-FFF2-40B4-BE49-F238E27FC236}">
                    <a16:creationId xmlns:a16="http://schemas.microsoft.com/office/drawing/2014/main" id="{4C77EB8E-5650-7C48-8462-35AF63EF418A}"/>
                  </a:ext>
                </a:extLst>
              </p:cNvPr>
              <p:cNvSpPr txBox="1"/>
              <p:nvPr/>
            </p:nvSpPr>
            <p:spPr>
              <a:xfrm>
                <a:off x="581762" y="2501158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8" name="テキスト ボックス 107">
                <a:extLst>
                  <a:ext uri="{FF2B5EF4-FFF2-40B4-BE49-F238E27FC236}">
                    <a16:creationId xmlns:a16="http://schemas.microsoft.com/office/drawing/2014/main" id="{4C77EB8E-5650-7C48-8462-35AF63EF4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2" y="2501158"/>
                <a:ext cx="396089" cy="369332"/>
              </a:xfrm>
              <a:prstGeom prst="rect">
                <a:avLst/>
              </a:prstGeom>
              <a:blipFill>
                <a:blip r:embed="rId15"/>
                <a:stretch>
                  <a:fillRect l="-3125" r="-62500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B2AA8D83-EE30-CA47-8D75-0C411928573F}"/>
                  </a:ext>
                </a:extLst>
              </p:cNvPr>
              <p:cNvSpPr txBox="1"/>
              <p:nvPr/>
            </p:nvSpPr>
            <p:spPr>
              <a:xfrm>
                <a:off x="5495574" y="2520669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9" name="テキスト ボックス 108">
                <a:extLst>
                  <a:ext uri="{FF2B5EF4-FFF2-40B4-BE49-F238E27FC236}">
                    <a16:creationId xmlns:a16="http://schemas.microsoft.com/office/drawing/2014/main" id="{B2AA8D83-EE30-CA47-8D75-0C4119285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574" y="2520669"/>
                <a:ext cx="396089" cy="369332"/>
              </a:xfrm>
              <a:prstGeom prst="rect">
                <a:avLst/>
              </a:prstGeom>
              <a:blipFill>
                <a:blip r:embed="rId16"/>
                <a:stretch>
                  <a:fillRect l="-3125" r="-62500" b="-96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912DD907-ECBE-4B42-AE69-0FE0E7B0D88C}"/>
                  </a:ext>
                </a:extLst>
              </p:cNvPr>
              <p:cNvSpPr txBox="1"/>
              <p:nvPr/>
            </p:nvSpPr>
            <p:spPr>
              <a:xfrm>
                <a:off x="5635912" y="4705777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912DD907-ECBE-4B42-AE69-0FE0E7B0D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912" y="4705777"/>
                <a:ext cx="396089" cy="369332"/>
              </a:xfrm>
              <a:prstGeom prst="rect">
                <a:avLst/>
              </a:prstGeom>
              <a:blipFill>
                <a:blip r:embed="rId20"/>
                <a:stretch>
                  <a:fillRect l="-6452" r="-64516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>
                <a:extLst>
                  <a:ext uri="{FF2B5EF4-FFF2-40B4-BE49-F238E27FC236}">
                    <a16:creationId xmlns:a16="http://schemas.microsoft.com/office/drawing/2014/main" id="{FDFC98BD-9023-9240-821D-A1EF922D3E32}"/>
                  </a:ext>
                </a:extLst>
              </p:cNvPr>
              <p:cNvSpPr txBox="1"/>
              <p:nvPr/>
            </p:nvSpPr>
            <p:spPr>
              <a:xfrm>
                <a:off x="3242692" y="3443790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1" name="テキスト ボックス 110">
                <a:extLst>
                  <a:ext uri="{FF2B5EF4-FFF2-40B4-BE49-F238E27FC236}">
                    <a16:creationId xmlns:a16="http://schemas.microsoft.com/office/drawing/2014/main" id="{FDFC98BD-9023-9240-821D-A1EF922D3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92" y="3443790"/>
                <a:ext cx="183319" cy="276999"/>
              </a:xfrm>
              <a:prstGeom prst="rect">
                <a:avLst/>
              </a:prstGeom>
              <a:blipFill>
                <a:blip r:embed="rId21"/>
                <a:stretch>
                  <a:fillRect l="-12500" r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40EB0962-65B1-6844-A032-188A701B0CD1}"/>
                  </a:ext>
                </a:extLst>
              </p:cNvPr>
              <p:cNvSpPr txBox="1"/>
              <p:nvPr/>
            </p:nvSpPr>
            <p:spPr>
              <a:xfrm>
                <a:off x="8232567" y="3551946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40EB0962-65B1-6844-A032-188A701B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67" y="3551946"/>
                <a:ext cx="183319" cy="276999"/>
              </a:xfrm>
              <a:prstGeom prst="rect">
                <a:avLst/>
              </a:prstGeom>
              <a:blipFill>
                <a:blip r:embed="rId22"/>
                <a:stretch>
                  <a:fillRect l="-20000" r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8BC7BA3E-6678-B841-A5FC-15A306339CA0}"/>
                  </a:ext>
                </a:extLst>
              </p:cNvPr>
              <p:cNvSpPr txBox="1"/>
              <p:nvPr/>
            </p:nvSpPr>
            <p:spPr>
              <a:xfrm>
                <a:off x="8194131" y="5717335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8BC7BA3E-6678-B841-A5FC-15A306339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131" y="5717335"/>
                <a:ext cx="183319" cy="276999"/>
              </a:xfrm>
              <a:prstGeom prst="rect">
                <a:avLst/>
              </a:prstGeom>
              <a:blipFill>
                <a:blip r:embed="rId23"/>
                <a:stretch>
                  <a:fillRect l="-12500" r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F88988B7-8E32-C940-830C-236BCAB9AF3D}"/>
              </a:ext>
            </a:extLst>
          </p:cNvPr>
          <p:cNvSpPr/>
          <p:nvPr/>
        </p:nvSpPr>
        <p:spPr>
          <a:xfrm>
            <a:off x="492629" y="561994"/>
            <a:ext cx="8452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Brent </a:t>
            </a:r>
            <a:r>
              <a:rPr lang="en" altLang="ja-JP" sz="1400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R.P.:</a:t>
            </a:r>
            <a:r>
              <a:rPr lang="en" altLang="ja-JP" sz="1400" b="1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Algorithms</a:t>
            </a:r>
            <a:r>
              <a:rPr lang="en" altLang="ja-JP" sz="1400" b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for Minimization without derivatives</a:t>
            </a:r>
            <a:r>
              <a:rPr lang="en" altLang="ja-JP" sz="1400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. Prentice Hall, 1973, pp. 58-59.</a:t>
            </a:r>
            <a:endParaRPr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91A9BD2E-C9C5-F349-AF47-A27999400694}"/>
                  </a:ext>
                </a:extLst>
              </p:cNvPr>
              <p:cNvSpPr txBox="1"/>
              <p:nvPr/>
            </p:nvSpPr>
            <p:spPr>
              <a:xfrm>
                <a:off x="1619917" y="3004539"/>
                <a:ext cx="687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91A9BD2E-C9C5-F349-AF47-A27999400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917" y="3004539"/>
                <a:ext cx="687817" cy="276999"/>
              </a:xfrm>
              <a:prstGeom prst="rect">
                <a:avLst/>
              </a:prstGeom>
              <a:blipFill>
                <a:blip r:embed="rId2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63696FD6-924A-C24A-B3FD-FC3E6579AF15}"/>
              </a:ext>
            </a:extLst>
          </p:cNvPr>
          <p:cNvCxnSpPr/>
          <p:nvPr/>
        </p:nvCxnSpPr>
        <p:spPr>
          <a:xfrm>
            <a:off x="2162834" y="3346180"/>
            <a:ext cx="111743" cy="10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22C49243-91BD-6149-BD23-98DB325E0592}"/>
              </a:ext>
            </a:extLst>
          </p:cNvPr>
          <p:cNvSpPr/>
          <p:nvPr/>
        </p:nvSpPr>
        <p:spPr>
          <a:xfrm>
            <a:off x="2285655" y="3421833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93A358A2-CA75-3A46-B00C-44200A6E12F1}"/>
                  </a:ext>
                </a:extLst>
              </p:cNvPr>
              <p:cNvSpPr txBox="1"/>
              <p:nvPr/>
            </p:nvSpPr>
            <p:spPr>
              <a:xfrm>
                <a:off x="2108175" y="838583"/>
                <a:ext cx="6532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𝑛𝑜𝑛𝑙𝑖𝑛𝑒𝑎𝑟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=0, 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93A358A2-CA75-3A46-B00C-44200A6E1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175" y="838583"/>
                <a:ext cx="6532366" cy="276999"/>
              </a:xfrm>
              <a:prstGeom prst="rect">
                <a:avLst/>
              </a:prstGeom>
              <a:blipFill>
                <a:blip r:embed="rId25"/>
                <a:stretch>
                  <a:fillRect l="-777" r="-777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BC91B02E-252A-994E-8E3E-2B342BC5B50D}"/>
                  </a:ext>
                </a:extLst>
              </p:cNvPr>
              <p:cNvSpPr txBox="1"/>
              <p:nvPr/>
            </p:nvSpPr>
            <p:spPr>
              <a:xfrm>
                <a:off x="6240393" y="3118350"/>
                <a:ext cx="687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BC91B02E-252A-994E-8E3E-2B342BC5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93" y="3118350"/>
                <a:ext cx="687817" cy="276999"/>
              </a:xfrm>
              <a:prstGeom prst="rect">
                <a:avLst/>
              </a:prstGeom>
              <a:blipFill>
                <a:blip r:embed="rId2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3ABE357A-80AF-7346-9063-91CC94774A99}"/>
                  </a:ext>
                </a:extLst>
              </p:cNvPr>
              <p:cNvSpPr txBox="1"/>
              <p:nvPr/>
            </p:nvSpPr>
            <p:spPr>
              <a:xfrm>
                <a:off x="6227437" y="5194635"/>
                <a:ext cx="687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3ABE357A-80AF-7346-9063-91CC9477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437" y="5194635"/>
                <a:ext cx="687817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58B1DEEA-3FF7-3848-9565-D4FF93010672}"/>
              </a:ext>
            </a:extLst>
          </p:cNvPr>
          <p:cNvCxnSpPr>
            <a:endCxn id="89" idx="2"/>
          </p:cNvCxnSpPr>
          <p:nvPr/>
        </p:nvCxnSpPr>
        <p:spPr>
          <a:xfrm>
            <a:off x="6824027" y="3406525"/>
            <a:ext cx="202383" cy="17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9E51D785-A24D-0A4F-90CA-ADC942F840EB}"/>
              </a:ext>
            </a:extLst>
          </p:cNvPr>
          <p:cNvCxnSpPr/>
          <p:nvPr/>
        </p:nvCxnSpPr>
        <p:spPr>
          <a:xfrm>
            <a:off x="6715816" y="5485056"/>
            <a:ext cx="424797" cy="19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円/楕円 130">
            <a:extLst>
              <a:ext uri="{FF2B5EF4-FFF2-40B4-BE49-F238E27FC236}">
                <a16:creationId xmlns:a16="http://schemas.microsoft.com/office/drawing/2014/main" id="{2329EF16-FAC9-664D-9DF2-B0FC5671B5FD}"/>
              </a:ext>
            </a:extLst>
          </p:cNvPr>
          <p:cNvSpPr/>
          <p:nvPr/>
        </p:nvSpPr>
        <p:spPr>
          <a:xfrm>
            <a:off x="7010051" y="3548657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>
            <a:extLst>
              <a:ext uri="{FF2B5EF4-FFF2-40B4-BE49-F238E27FC236}">
                <a16:creationId xmlns:a16="http://schemas.microsoft.com/office/drawing/2014/main" id="{BFA9C8BD-1B60-B549-BBEA-8030B0C02B78}"/>
              </a:ext>
            </a:extLst>
          </p:cNvPr>
          <p:cNvSpPr/>
          <p:nvPr/>
        </p:nvSpPr>
        <p:spPr>
          <a:xfrm>
            <a:off x="7151699" y="5662733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A09A42EA-B816-E945-8DF0-F7DB1E4FDB8D}"/>
                  </a:ext>
                </a:extLst>
              </p:cNvPr>
              <p:cNvSpPr txBox="1"/>
              <p:nvPr/>
            </p:nvSpPr>
            <p:spPr>
              <a:xfrm>
                <a:off x="5874574" y="3432986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A09A42EA-B816-E945-8DF0-F7DB1E4FD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574" y="3432986"/>
                <a:ext cx="181140" cy="276999"/>
              </a:xfrm>
              <a:prstGeom prst="rect">
                <a:avLst/>
              </a:prstGeom>
              <a:blipFill>
                <a:blip r:embed="rId28"/>
                <a:stretch>
                  <a:fillRect l="-26667" r="-20000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914BAE0-B29A-934A-A247-F8A7E8F96589}"/>
              </a:ext>
            </a:extLst>
          </p:cNvPr>
          <p:cNvSpPr txBox="1"/>
          <p:nvPr/>
        </p:nvSpPr>
        <p:spPr>
          <a:xfrm>
            <a:off x="508418" y="808573"/>
            <a:ext cx="17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非線形方程式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EED0B58B-022C-8B4C-9307-910B96EF4DC6}"/>
                  </a:ext>
                </a:extLst>
              </p:cNvPr>
              <p:cNvSpPr txBox="1"/>
              <p:nvPr/>
            </p:nvSpPr>
            <p:spPr>
              <a:xfrm>
                <a:off x="2108175" y="1187052"/>
                <a:ext cx="6922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から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を推定するプロセスを繰り返す。</a:t>
                </a:r>
              </a:p>
            </p:txBody>
          </p:sp>
        </mc:Choice>
        <mc:Fallback xmlns=""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EED0B58B-022C-8B4C-9307-910B96EF4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175" y="1187052"/>
                <a:ext cx="6922857" cy="276999"/>
              </a:xfrm>
              <a:prstGeom prst="rect">
                <a:avLst/>
              </a:prstGeom>
              <a:blipFill>
                <a:blip r:embed="rId29"/>
                <a:stretch>
                  <a:fillRect t="-21739" b="-478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599EA52-4145-6C45-8D74-DEE498F6F727}"/>
              </a:ext>
            </a:extLst>
          </p:cNvPr>
          <p:cNvCxnSpPr/>
          <p:nvPr/>
        </p:nvCxnSpPr>
        <p:spPr>
          <a:xfrm>
            <a:off x="2880817" y="2976405"/>
            <a:ext cx="109284" cy="11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9CD8DFE3-7FAB-9D4A-AA6A-6DF00F124A93}"/>
              </a:ext>
            </a:extLst>
          </p:cNvPr>
          <p:cNvCxnSpPr>
            <a:endCxn id="83" idx="5"/>
          </p:cNvCxnSpPr>
          <p:nvPr/>
        </p:nvCxnSpPr>
        <p:spPr>
          <a:xfrm flipH="1" flipV="1">
            <a:off x="1472254" y="4053705"/>
            <a:ext cx="100343" cy="10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30A2E3-BB68-164A-BFD1-C8DF2051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58</a:t>
            </a:fld>
            <a:endParaRPr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D154A3E-8368-3242-8B2A-AE268794E1C7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0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5690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35B176B9-16AB-6349-9009-AD4CC8D4E485}"/>
              </a:ext>
            </a:extLst>
          </p:cNvPr>
          <p:cNvSpPr/>
          <p:nvPr/>
        </p:nvSpPr>
        <p:spPr>
          <a:xfrm>
            <a:off x="396912" y="253262"/>
            <a:ext cx="5413953" cy="1167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9430CC53-3BF4-3A4E-8984-DF20DEBB08BF}"/>
              </a:ext>
            </a:extLst>
          </p:cNvPr>
          <p:cNvSpPr/>
          <p:nvPr/>
        </p:nvSpPr>
        <p:spPr>
          <a:xfrm>
            <a:off x="6355495" y="3152563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C76EA5B-111C-9A47-A668-3AEC8FEFFF70}"/>
                  </a:ext>
                </a:extLst>
              </p:cNvPr>
              <p:cNvSpPr txBox="1"/>
              <p:nvPr/>
            </p:nvSpPr>
            <p:spPr>
              <a:xfrm>
                <a:off x="6479408" y="4248492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C76EA5B-111C-9A47-A668-3AEC8FEFF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408" y="4248492"/>
                <a:ext cx="795866" cy="276999"/>
              </a:xfrm>
              <a:prstGeom prst="rect">
                <a:avLst/>
              </a:prstGeom>
              <a:blipFill>
                <a:blip r:embed="rId3"/>
                <a:stretch>
                  <a:fillRect l="-10938" t="-9091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0743059-1481-2D45-B9F2-6DB5EC301A35}"/>
                  </a:ext>
                </a:extLst>
              </p:cNvPr>
              <p:cNvSpPr txBox="1"/>
              <p:nvPr/>
            </p:nvSpPr>
            <p:spPr>
              <a:xfrm>
                <a:off x="7165940" y="3210405"/>
                <a:ext cx="460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10743059-1481-2D45-B9F2-6DB5EC301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40" y="3210405"/>
                <a:ext cx="460074" cy="276999"/>
              </a:xfrm>
              <a:prstGeom prst="rect">
                <a:avLst/>
              </a:prstGeom>
              <a:blipFill>
                <a:blip r:embed="rId4"/>
                <a:stretch>
                  <a:fillRect l="-25000" r="-5833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円/楕円 7">
            <a:extLst>
              <a:ext uri="{FF2B5EF4-FFF2-40B4-BE49-F238E27FC236}">
                <a16:creationId xmlns:a16="http://schemas.microsoft.com/office/drawing/2014/main" id="{305049F7-1B0F-0A49-B1F8-B375DEBD6EEE}"/>
              </a:ext>
            </a:extLst>
          </p:cNvPr>
          <p:cNvSpPr/>
          <p:nvPr/>
        </p:nvSpPr>
        <p:spPr>
          <a:xfrm>
            <a:off x="8171540" y="3302857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6105837-A6B7-A744-BB18-BC954BEE4F99}"/>
              </a:ext>
            </a:extLst>
          </p:cNvPr>
          <p:cNvCxnSpPr/>
          <p:nvPr/>
        </p:nvCxnSpPr>
        <p:spPr>
          <a:xfrm>
            <a:off x="6355495" y="3822246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19535E3-8721-BE48-9C23-CE93BB408C4E}"/>
                  </a:ext>
                </a:extLst>
              </p:cNvPr>
              <p:cNvSpPr txBox="1"/>
              <p:nvPr/>
            </p:nvSpPr>
            <p:spPr>
              <a:xfrm>
                <a:off x="7537839" y="2951965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819535E3-8721-BE48-9C23-CE93BB408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839" y="2951965"/>
                <a:ext cx="795866" cy="276999"/>
              </a:xfrm>
              <a:prstGeom prst="rect">
                <a:avLst/>
              </a:prstGeom>
              <a:blipFill>
                <a:blip r:embed="rId5"/>
                <a:stretch>
                  <a:fillRect l="-14286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45FB3E21-0392-4A43-80F6-D2F34697CEAF}"/>
              </a:ext>
            </a:extLst>
          </p:cNvPr>
          <p:cNvSpPr/>
          <p:nvPr/>
        </p:nvSpPr>
        <p:spPr>
          <a:xfrm>
            <a:off x="6355355" y="3302332"/>
            <a:ext cx="2004567" cy="1256721"/>
          </a:xfrm>
          <a:custGeom>
            <a:avLst/>
            <a:gdLst>
              <a:gd name="connsiteX0" fmla="*/ 1879600 w 1879600"/>
              <a:gd name="connsiteY0" fmla="*/ 0 h 1473200"/>
              <a:gd name="connsiteX1" fmla="*/ 516467 w 1879600"/>
              <a:gd name="connsiteY1" fmla="*/ 728133 h 1473200"/>
              <a:gd name="connsiteX2" fmla="*/ 0 w 1879600"/>
              <a:gd name="connsiteY2" fmla="*/ 1473200 h 1473200"/>
              <a:gd name="connsiteX3" fmla="*/ 0 w 18796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9600" h="1473200">
                <a:moveTo>
                  <a:pt x="1879600" y="0"/>
                </a:moveTo>
                <a:cubicBezTo>
                  <a:pt x="1354667" y="241300"/>
                  <a:pt x="829734" y="482600"/>
                  <a:pt x="516467" y="728133"/>
                </a:cubicBezTo>
                <a:cubicBezTo>
                  <a:pt x="203200" y="973666"/>
                  <a:pt x="0" y="1473200"/>
                  <a:pt x="0" y="1473200"/>
                </a:cubicBezTo>
                <a:lnTo>
                  <a:pt x="0" y="147320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0228D382-3EC0-7B44-84E3-0D861979268A}"/>
                  </a:ext>
                </a:extLst>
              </p:cNvPr>
              <p:cNvSpPr txBox="1"/>
              <p:nvPr/>
            </p:nvSpPr>
            <p:spPr>
              <a:xfrm>
                <a:off x="1799605" y="674128"/>
                <a:ext cx="1810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𝑡𝑜𝑙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𝑡𝑜𝑙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0228D382-3EC0-7B44-84E3-0D8619792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05" y="674128"/>
                <a:ext cx="1810687" cy="276999"/>
              </a:xfrm>
              <a:prstGeom prst="rect">
                <a:avLst/>
              </a:prstGeom>
              <a:blipFill>
                <a:blip r:embed="rId6"/>
                <a:stretch>
                  <a:fillRect l="-2797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FC836D1-7C33-8648-8C17-54EBECD6972D}"/>
                  </a:ext>
                </a:extLst>
              </p:cNvPr>
              <p:cNvSpPr txBox="1"/>
              <p:nvPr/>
            </p:nvSpPr>
            <p:spPr>
              <a:xfrm>
                <a:off x="556581" y="553072"/>
                <a:ext cx="1157689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FC836D1-7C33-8648-8C17-54EBECD6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1" y="553072"/>
                <a:ext cx="1157689" cy="524118"/>
              </a:xfrm>
              <a:prstGeom prst="rect">
                <a:avLst/>
              </a:prstGeom>
              <a:blipFill>
                <a:blip r:embed="rId7"/>
                <a:stretch>
                  <a:fillRect l="-2174" t="-2381" b="-1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E6A0288-3287-4241-A3AA-9F145ECF872D}"/>
              </a:ext>
            </a:extLst>
          </p:cNvPr>
          <p:cNvSpPr/>
          <p:nvPr/>
        </p:nvSpPr>
        <p:spPr>
          <a:xfrm>
            <a:off x="396913" y="25326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収束判定</a:t>
            </a:r>
            <a:endParaRPr lang="en-US" altLang="ja-JP" b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4229349-285B-0F46-AC5D-54B7B5B43E2C}"/>
                  </a:ext>
                </a:extLst>
              </p:cNvPr>
              <p:cNvSpPr txBox="1"/>
              <p:nvPr/>
            </p:nvSpPr>
            <p:spPr>
              <a:xfrm>
                <a:off x="547337" y="1103926"/>
                <a:ext cx="3349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𝑡𝑜𝑙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または</a:t>
                </a:r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なら収束</a:t>
                </a: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4229349-285B-0F46-AC5D-54B7B5B43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7" y="1103926"/>
                <a:ext cx="3349378" cy="276999"/>
              </a:xfrm>
              <a:prstGeom prst="rect">
                <a:avLst/>
              </a:prstGeom>
              <a:blipFill>
                <a:blip r:embed="rId8"/>
                <a:stretch>
                  <a:fillRect t="-21739" r="-3019" b="-478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92D1A730-B31D-ED4E-9070-D22B7813EF43}"/>
                  </a:ext>
                </a:extLst>
              </p:cNvPr>
              <p:cNvSpPr txBox="1"/>
              <p:nvPr/>
            </p:nvSpPr>
            <p:spPr>
              <a:xfrm>
                <a:off x="4676559" y="1101568"/>
                <a:ext cx="712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92D1A730-B31D-ED4E-9070-D22B7813E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559" y="1101568"/>
                <a:ext cx="712887" cy="276999"/>
              </a:xfrm>
              <a:prstGeom prst="rect">
                <a:avLst/>
              </a:prstGeom>
              <a:blipFill>
                <a:blip r:embed="rId9"/>
                <a:stretch>
                  <a:fillRect l="-3509" r="-7018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右矢印 24">
            <a:extLst>
              <a:ext uri="{FF2B5EF4-FFF2-40B4-BE49-F238E27FC236}">
                <a16:creationId xmlns:a16="http://schemas.microsoft.com/office/drawing/2014/main" id="{B93C6747-C571-C246-852A-4728BCC0B5F0}"/>
              </a:ext>
            </a:extLst>
          </p:cNvPr>
          <p:cNvSpPr/>
          <p:nvPr/>
        </p:nvSpPr>
        <p:spPr>
          <a:xfrm>
            <a:off x="4002585" y="1152368"/>
            <a:ext cx="580508" cy="18011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20EAE6E-89D5-1E41-8389-C9611DE58300}"/>
                  </a:ext>
                </a:extLst>
              </p:cNvPr>
              <p:cNvSpPr/>
              <p:nvPr/>
            </p:nvSpPr>
            <p:spPr>
              <a:xfrm>
                <a:off x="396913" y="1555536"/>
                <a:ext cx="7922422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ja-JP" altLang="en-US" b="1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収束してない場合、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以下のような方法で</a:t>
                </a:r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MigMix 1P" panose="020B0502020203020207" pitchFamily="34" charset="-128"/>
                                <a:cs typeface="MigMix 1P" panose="020B0502020203020207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MigMix 1P" panose="020B0502020203020207" pitchFamily="34" charset="-128"/>
                                <a:cs typeface="MigMix 1P" panose="020B0502020203020207" pitchFamily="34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MigMix 1P" panose="020B0502020203020207" pitchFamily="34" charset="-128"/>
                                <a:cs typeface="MigMix 1P" panose="020B0502020203020207" pitchFamily="34" charset="-128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, 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𝑏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MigMix 1P" panose="020B0502020203020207" pitchFamily="34" charset="-128"/>
                                <a:cs typeface="MigMix 1P" panose="020B0502020203020207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MigMix 1P" panose="020B0502020203020207" pitchFamily="34" charset="-128"/>
                                <a:cs typeface="MigMix 1P" panose="020B0502020203020207" pitchFamily="34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MigMix 1P" panose="020B0502020203020207" pitchFamily="34" charset="-128"/>
                                <a:cs typeface="MigMix 1P" panose="020B0502020203020207" pitchFamily="34" charset="-128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, 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𝑐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MigMix 1P" panose="020B0502020203020207" pitchFamily="34" charset="-128"/>
                                <a:cs typeface="MigMix 1P" panose="020B0502020203020207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MigMix 1P" panose="020B0502020203020207" pitchFamily="34" charset="-128"/>
                                <a:cs typeface="MigMix 1P" panose="020B0502020203020207" pitchFamily="34" charset="-128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MigMix 1P" panose="020B0502020203020207" pitchFamily="34" charset="-128"/>
                                <a:cs typeface="MigMix 1P" panose="020B0502020203020207" pitchFamily="34" charset="-128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b="1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の移動を繰り返して、収束するまで解の範囲を狭めていく。</a:t>
                </a:r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20EAE6E-89D5-1E41-8389-C9611DE58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3" y="1555536"/>
                <a:ext cx="7922422" cy="646331"/>
              </a:xfrm>
              <a:prstGeom prst="rect">
                <a:avLst/>
              </a:prstGeom>
              <a:blipFill>
                <a:blip r:embed="rId10"/>
                <a:stretch>
                  <a:fillRect l="-480" t="-1923" b="-13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フリーフォーム 26">
            <a:extLst>
              <a:ext uri="{FF2B5EF4-FFF2-40B4-BE49-F238E27FC236}">
                <a16:creationId xmlns:a16="http://schemas.microsoft.com/office/drawing/2014/main" id="{41C1F34D-6CB5-C745-B8E0-2E3C4C3C0B94}"/>
              </a:ext>
            </a:extLst>
          </p:cNvPr>
          <p:cNvSpPr/>
          <p:nvPr/>
        </p:nvSpPr>
        <p:spPr>
          <a:xfrm>
            <a:off x="890330" y="3140886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F12DF29-812B-7A48-917E-C84536F7A930}"/>
                  </a:ext>
                </a:extLst>
              </p:cNvPr>
              <p:cNvSpPr txBox="1"/>
              <p:nvPr/>
            </p:nvSpPr>
            <p:spPr>
              <a:xfrm>
                <a:off x="776755" y="4318437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2F12DF29-812B-7A48-917E-C84536F7A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55" y="4318437"/>
                <a:ext cx="795866" cy="276999"/>
              </a:xfrm>
              <a:prstGeom prst="rect">
                <a:avLst/>
              </a:prstGeom>
              <a:blipFill>
                <a:blip r:embed="rId11"/>
                <a:stretch>
                  <a:fillRect l="-12500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E6C9A0AA-AC90-434B-AFD4-4DA86B96F73B}"/>
                  </a:ext>
                </a:extLst>
              </p:cNvPr>
              <p:cNvSpPr txBox="1"/>
              <p:nvPr/>
            </p:nvSpPr>
            <p:spPr>
              <a:xfrm>
                <a:off x="1591153" y="3269574"/>
                <a:ext cx="460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E6C9A0AA-AC90-434B-AFD4-4DA86B96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153" y="3269574"/>
                <a:ext cx="460074" cy="276999"/>
              </a:xfrm>
              <a:prstGeom prst="rect">
                <a:avLst/>
              </a:prstGeom>
              <a:blipFill>
                <a:blip r:embed="rId12"/>
                <a:stretch>
                  <a:fillRect l="-21053" r="-50000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円/楕円 31">
            <a:extLst>
              <a:ext uri="{FF2B5EF4-FFF2-40B4-BE49-F238E27FC236}">
                <a16:creationId xmlns:a16="http://schemas.microsoft.com/office/drawing/2014/main" id="{B8CC5A69-1E85-D444-B8E8-C54175394322}"/>
              </a:ext>
            </a:extLst>
          </p:cNvPr>
          <p:cNvSpPr/>
          <p:nvPr/>
        </p:nvSpPr>
        <p:spPr>
          <a:xfrm>
            <a:off x="2325440" y="3533923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C07407B1-C7A7-E648-B0D8-9FCD662232BC}"/>
              </a:ext>
            </a:extLst>
          </p:cNvPr>
          <p:cNvSpPr/>
          <p:nvPr/>
        </p:nvSpPr>
        <p:spPr>
          <a:xfrm>
            <a:off x="1095747" y="4156699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352070E7-C445-1A4F-9508-03B1B712C10B}"/>
              </a:ext>
            </a:extLst>
          </p:cNvPr>
          <p:cNvCxnSpPr/>
          <p:nvPr/>
        </p:nvCxnSpPr>
        <p:spPr>
          <a:xfrm>
            <a:off x="890330" y="3810569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70FF9ED-32AC-7142-924D-A235DA9B2288}"/>
                  </a:ext>
                </a:extLst>
              </p:cNvPr>
              <p:cNvSpPr txBox="1"/>
              <p:nvPr/>
            </p:nvSpPr>
            <p:spPr>
              <a:xfrm>
                <a:off x="2243859" y="3532140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70FF9ED-32AC-7142-924D-A235DA9B2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859" y="3532140"/>
                <a:ext cx="795866" cy="276999"/>
              </a:xfrm>
              <a:prstGeom prst="rect">
                <a:avLst/>
              </a:prstGeom>
              <a:blipFill>
                <a:blip r:embed="rId13"/>
                <a:stretch>
                  <a:fillRect l="-14286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FBC1FDE-C79A-8E49-851E-C2AE4E680E6C}"/>
                  </a:ext>
                </a:extLst>
              </p:cNvPr>
              <p:cNvSpPr txBox="1"/>
              <p:nvPr/>
            </p:nvSpPr>
            <p:spPr>
              <a:xfrm>
                <a:off x="662610" y="3638838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EFBC1FDE-C79A-8E49-851E-C2AE4E680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10" y="3638838"/>
                <a:ext cx="181140" cy="276999"/>
              </a:xfrm>
              <a:prstGeom prst="rect">
                <a:avLst/>
              </a:prstGeom>
              <a:blipFill>
                <a:blip r:embed="rId14"/>
                <a:stretch>
                  <a:fillRect l="-20000" r="-26667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9097361B-1196-1149-A2CC-E11436EFD26B}"/>
              </a:ext>
            </a:extLst>
          </p:cNvPr>
          <p:cNvCxnSpPr>
            <a:cxnSpLocks/>
          </p:cNvCxnSpPr>
          <p:nvPr/>
        </p:nvCxnSpPr>
        <p:spPr>
          <a:xfrm flipV="1">
            <a:off x="890330" y="2795637"/>
            <a:ext cx="0" cy="1799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5B4A6E1-A081-C84E-8556-8DE015C1DDFB}"/>
                  </a:ext>
                </a:extLst>
              </p:cNvPr>
              <p:cNvSpPr txBox="1"/>
              <p:nvPr/>
            </p:nvSpPr>
            <p:spPr>
              <a:xfrm>
                <a:off x="736595" y="2468009"/>
                <a:ext cx="1012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5B4A6E1-A081-C84E-8556-8DE015C1D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95" y="2468009"/>
                <a:ext cx="1012841" cy="276999"/>
              </a:xfrm>
              <a:prstGeom prst="rect">
                <a:avLst/>
              </a:prstGeom>
              <a:blipFill>
                <a:blip r:embed="rId15"/>
                <a:stretch>
                  <a:fillRect l="-2469" r="-1235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C2560878-9501-D249-9652-04DD8C203922}"/>
              </a:ext>
            </a:extLst>
          </p:cNvPr>
          <p:cNvCxnSpPr>
            <a:cxnSpLocks/>
          </p:cNvCxnSpPr>
          <p:nvPr/>
        </p:nvCxnSpPr>
        <p:spPr>
          <a:xfrm flipV="1">
            <a:off x="2243605" y="2795637"/>
            <a:ext cx="0" cy="304508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3E01A15-6906-824F-8216-FA8FC4AC45E6}"/>
                  </a:ext>
                </a:extLst>
              </p:cNvPr>
              <p:cNvSpPr txBox="1"/>
              <p:nvPr/>
            </p:nvSpPr>
            <p:spPr>
              <a:xfrm>
                <a:off x="396913" y="2177157"/>
                <a:ext cx="42493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b="1">
                    <a:solidFill>
                      <a:srgbClr val="0070C0"/>
                    </a:solidFill>
                  </a:rPr>
                  <a:t>①</a:t>
                </a:r>
                <a:r>
                  <a:rPr lang="en-US" altLang="ja-JP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𝑡𝑜𝑙</m:t>
                    </m:r>
                  </m:oMath>
                </a14:m>
                <a:r>
                  <a:rPr kumimoji="1" lang="en-US" altLang="ja-JP" dirty="0">
                    <a:solidFill>
                      <a:srgbClr val="0070C0"/>
                    </a:solidFill>
                  </a:rPr>
                  <a:t> </a:t>
                </a:r>
                <a:r>
                  <a:rPr kumimoji="1" lang="ja-JP" altLang="en-US" b="1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または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&lt;|</m:t>
                    </m:r>
                    <m:sSub>
                      <m:sSub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ja-JP" altLang="en-US" b="1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の場合</a:t>
                </a:r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3E01A15-6906-824F-8216-FA8FC4AC4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13" y="2177157"/>
                <a:ext cx="4249373" cy="369332"/>
              </a:xfrm>
              <a:prstGeom prst="rect">
                <a:avLst/>
              </a:prstGeom>
              <a:blipFill>
                <a:blip r:embed="rId16"/>
                <a:stretch>
                  <a:fillRect l="-893" t="-3226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フリーフォーム 44">
            <a:extLst>
              <a:ext uri="{FF2B5EF4-FFF2-40B4-BE49-F238E27FC236}">
                <a16:creationId xmlns:a16="http://schemas.microsoft.com/office/drawing/2014/main" id="{BEA1F5E4-9352-CE45-8A91-951C494957F8}"/>
              </a:ext>
            </a:extLst>
          </p:cNvPr>
          <p:cNvSpPr/>
          <p:nvPr/>
        </p:nvSpPr>
        <p:spPr>
          <a:xfrm>
            <a:off x="890330" y="5171035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BB62EE4F-01CD-474F-809C-7D8915A54434}"/>
                  </a:ext>
                </a:extLst>
              </p:cNvPr>
              <p:cNvSpPr txBox="1"/>
              <p:nvPr/>
            </p:nvSpPr>
            <p:spPr>
              <a:xfrm>
                <a:off x="1385090" y="6112006"/>
                <a:ext cx="460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BB62EE4F-01CD-474F-809C-7D8915A54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090" y="6112006"/>
                <a:ext cx="460074" cy="276999"/>
              </a:xfrm>
              <a:prstGeom prst="rect">
                <a:avLst/>
              </a:prstGeom>
              <a:blipFill>
                <a:blip r:embed="rId17"/>
                <a:stretch>
                  <a:fillRect l="-21622" r="-54054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円/楕円 49">
            <a:extLst>
              <a:ext uri="{FF2B5EF4-FFF2-40B4-BE49-F238E27FC236}">
                <a16:creationId xmlns:a16="http://schemas.microsoft.com/office/drawing/2014/main" id="{4D7F640C-E1AB-044B-8432-C147A618B61A}"/>
              </a:ext>
            </a:extLst>
          </p:cNvPr>
          <p:cNvSpPr/>
          <p:nvPr/>
        </p:nvSpPr>
        <p:spPr>
          <a:xfrm>
            <a:off x="2204134" y="5568311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44907A88-2DD5-9349-969E-FBC921754CB2}"/>
              </a:ext>
            </a:extLst>
          </p:cNvPr>
          <p:cNvCxnSpPr/>
          <p:nvPr/>
        </p:nvCxnSpPr>
        <p:spPr>
          <a:xfrm>
            <a:off x="890330" y="5840718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2012979-BBBF-4947-A23B-FBCF51E27248}"/>
                  </a:ext>
                </a:extLst>
              </p:cNvPr>
              <p:cNvSpPr txBox="1"/>
              <p:nvPr/>
            </p:nvSpPr>
            <p:spPr>
              <a:xfrm>
                <a:off x="708205" y="5691528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2012979-BBBF-4947-A23B-FBCF51E27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5" y="5691528"/>
                <a:ext cx="181140" cy="276999"/>
              </a:xfrm>
              <a:prstGeom prst="rect">
                <a:avLst/>
              </a:prstGeom>
              <a:blipFill>
                <a:blip r:embed="rId18"/>
                <a:stretch>
                  <a:fillRect l="-26667" r="-20000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461A3304-4AD5-4E48-BFCF-CF098245ABE5}"/>
              </a:ext>
            </a:extLst>
          </p:cNvPr>
          <p:cNvCxnSpPr>
            <a:cxnSpLocks/>
          </p:cNvCxnSpPr>
          <p:nvPr/>
        </p:nvCxnSpPr>
        <p:spPr>
          <a:xfrm flipV="1">
            <a:off x="890330" y="4994112"/>
            <a:ext cx="0" cy="163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857EA6B2-DF5E-014B-938D-ACE4FCA9E47B}"/>
              </a:ext>
            </a:extLst>
          </p:cNvPr>
          <p:cNvCxnSpPr>
            <a:cxnSpLocks/>
          </p:cNvCxnSpPr>
          <p:nvPr/>
        </p:nvCxnSpPr>
        <p:spPr>
          <a:xfrm flipH="1" flipV="1">
            <a:off x="1633419" y="3818792"/>
            <a:ext cx="0" cy="266829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40B8178E-BB93-B244-81B9-C924DC8B1FB9}"/>
              </a:ext>
            </a:extLst>
          </p:cNvPr>
          <p:cNvCxnSpPr/>
          <p:nvPr/>
        </p:nvCxnSpPr>
        <p:spPr>
          <a:xfrm flipH="1">
            <a:off x="1633419" y="3815446"/>
            <a:ext cx="5964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993636F4-45CE-FC44-B1B9-7257B31B8BBB}"/>
                  </a:ext>
                </a:extLst>
              </p:cNvPr>
              <p:cNvSpPr txBox="1"/>
              <p:nvPr/>
            </p:nvSpPr>
            <p:spPr>
              <a:xfrm>
                <a:off x="1838713" y="4071318"/>
                <a:ext cx="1742485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id="{993636F4-45CE-FC44-B1B9-7257B31B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713" y="4071318"/>
                <a:ext cx="1742485" cy="524118"/>
              </a:xfrm>
              <a:prstGeom prst="rect">
                <a:avLst/>
              </a:prstGeom>
              <a:blipFill>
                <a:blip r:embed="rId19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円/楕円 65">
            <a:extLst>
              <a:ext uri="{FF2B5EF4-FFF2-40B4-BE49-F238E27FC236}">
                <a16:creationId xmlns:a16="http://schemas.microsoft.com/office/drawing/2014/main" id="{64F55CFF-D7E1-564D-8648-2EE4C6943411}"/>
              </a:ext>
            </a:extLst>
          </p:cNvPr>
          <p:cNvSpPr/>
          <p:nvPr/>
        </p:nvSpPr>
        <p:spPr>
          <a:xfrm>
            <a:off x="2215306" y="3544417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918EEBE4-357E-8946-84A4-1D458BD46F8C}"/>
              </a:ext>
            </a:extLst>
          </p:cNvPr>
          <p:cNvSpPr/>
          <p:nvPr/>
        </p:nvSpPr>
        <p:spPr>
          <a:xfrm>
            <a:off x="1602998" y="5898513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>
            <a:extLst>
              <a:ext uri="{FF2B5EF4-FFF2-40B4-BE49-F238E27FC236}">
                <a16:creationId xmlns:a16="http://schemas.microsoft.com/office/drawing/2014/main" id="{01646E48-08EF-9445-87C4-B41495AA93FB}"/>
              </a:ext>
            </a:extLst>
          </p:cNvPr>
          <p:cNvSpPr/>
          <p:nvPr/>
        </p:nvSpPr>
        <p:spPr>
          <a:xfrm>
            <a:off x="3707958" y="3302857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8FF9C004-0A13-F946-AE34-B070DC108FAA}"/>
                  </a:ext>
                </a:extLst>
              </p:cNvPr>
              <p:cNvSpPr txBox="1"/>
              <p:nvPr/>
            </p:nvSpPr>
            <p:spPr>
              <a:xfrm>
                <a:off x="3813691" y="4312335"/>
                <a:ext cx="17208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8FF9C004-0A13-F946-AE34-B070DC10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691" y="4312335"/>
                <a:ext cx="1720831" cy="276999"/>
              </a:xfrm>
              <a:prstGeom prst="rect">
                <a:avLst/>
              </a:prstGeom>
              <a:blipFill>
                <a:blip r:embed="rId20"/>
                <a:stretch>
                  <a:fillRect l="-5882" t="-9091" r="-4412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円/楕円 80">
            <a:extLst>
              <a:ext uri="{FF2B5EF4-FFF2-40B4-BE49-F238E27FC236}">
                <a16:creationId xmlns:a16="http://schemas.microsoft.com/office/drawing/2014/main" id="{C9980324-53AC-1A42-8F69-5DA0C6AD4DD5}"/>
              </a:ext>
            </a:extLst>
          </p:cNvPr>
          <p:cNvSpPr/>
          <p:nvPr/>
        </p:nvSpPr>
        <p:spPr>
          <a:xfrm>
            <a:off x="5498602" y="3453151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66BADCD3-EE3D-2D47-B4B8-2BB5F2168A87}"/>
              </a:ext>
            </a:extLst>
          </p:cNvPr>
          <p:cNvSpPr/>
          <p:nvPr/>
        </p:nvSpPr>
        <p:spPr>
          <a:xfrm>
            <a:off x="3913375" y="4318670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07ECDC91-2428-384D-8C60-7FD0A23A5E17}"/>
              </a:ext>
            </a:extLst>
          </p:cNvPr>
          <p:cNvCxnSpPr/>
          <p:nvPr/>
        </p:nvCxnSpPr>
        <p:spPr>
          <a:xfrm>
            <a:off x="3700532" y="3810569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9ED88C8D-06D0-FD41-88BC-24E53E418E55}"/>
                  </a:ext>
                </a:extLst>
              </p:cNvPr>
              <p:cNvSpPr txBox="1"/>
              <p:nvPr/>
            </p:nvSpPr>
            <p:spPr>
              <a:xfrm>
                <a:off x="4817492" y="3108503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9ED88C8D-06D0-FD41-88BC-24E53E418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492" y="3108503"/>
                <a:ext cx="795866" cy="276999"/>
              </a:xfrm>
              <a:prstGeom prst="rect">
                <a:avLst/>
              </a:prstGeom>
              <a:blipFill>
                <a:blip r:embed="rId21"/>
                <a:stretch>
                  <a:fillRect l="-12500" t="-8696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87F6C05E-1ECA-ED46-8DF1-DF41EBBB165D}"/>
              </a:ext>
            </a:extLst>
          </p:cNvPr>
          <p:cNvCxnSpPr>
            <a:cxnSpLocks/>
          </p:cNvCxnSpPr>
          <p:nvPr/>
        </p:nvCxnSpPr>
        <p:spPr>
          <a:xfrm flipV="1">
            <a:off x="3707958" y="2957608"/>
            <a:ext cx="0" cy="124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242A35E1-827C-2D45-BF76-1E2D3DACA037}"/>
                  </a:ext>
                </a:extLst>
              </p:cNvPr>
              <p:cNvSpPr txBox="1"/>
              <p:nvPr/>
            </p:nvSpPr>
            <p:spPr>
              <a:xfrm>
                <a:off x="3580628" y="2469435"/>
                <a:ext cx="1762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b="1">
                    <a:solidFill>
                      <a:srgbClr val="0070C0"/>
                    </a:solidFill>
                  </a:rPr>
                  <a:t>②</a:t>
                </a:r>
                <a:r>
                  <a:rPr lang="en-US" altLang="ja-JP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dirty="0">
                    <a:solidFill>
                      <a:srgbClr val="0070C0"/>
                    </a:solidFill>
                  </a:rPr>
                  <a:t> </a:t>
                </a:r>
                <a:r>
                  <a:rPr kumimoji="1" lang="ja-JP" altLang="en-US" b="1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の場合</a:t>
                </a:r>
              </a:p>
            </p:txBody>
          </p:sp>
        </mc:Choice>
        <mc:Fallback xmlns="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242A35E1-827C-2D45-BF76-1E2D3DAC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628" y="2469435"/>
                <a:ext cx="1762149" cy="369332"/>
              </a:xfrm>
              <a:prstGeom prst="rect">
                <a:avLst/>
              </a:prstGeom>
              <a:blipFill>
                <a:blip r:embed="rId22"/>
                <a:stretch>
                  <a:fillRect l="-2857" t="-3226" r="-1429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332235B3-8AA0-C54B-A1AD-375AA684C6FC}"/>
              </a:ext>
            </a:extLst>
          </p:cNvPr>
          <p:cNvCxnSpPr>
            <a:cxnSpLocks/>
          </p:cNvCxnSpPr>
          <p:nvPr/>
        </p:nvCxnSpPr>
        <p:spPr>
          <a:xfrm flipH="1">
            <a:off x="3610292" y="3256771"/>
            <a:ext cx="2340633" cy="126872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C688AC37-F35A-7E45-9B5F-30E8D355938C}"/>
              </a:ext>
            </a:extLst>
          </p:cNvPr>
          <p:cNvCxnSpPr/>
          <p:nvPr/>
        </p:nvCxnSpPr>
        <p:spPr>
          <a:xfrm>
            <a:off x="4952998" y="2957608"/>
            <a:ext cx="0" cy="298837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フリーフォーム 92">
            <a:extLst>
              <a:ext uri="{FF2B5EF4-FFF2-40B4-BE49-F238E27FC236}">
                <a16:creationId xmlns:a16="http://schemas.microsoft.com/office/drawing/2014/main" id="{EFF584A2-4580-E14A-B65B-F2D0960E542D}"/>
              </a:ext>
            </a:extLst>
          </p:cNvPr>
          <p:cNvSpPr/>
          <p:nvPr/>
        </p:nvSpPr>
        <p:spPr>
          <a:xfrm>
            <a:off x="3700533" y="5339361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287E0051-1B06-3642-B71C-02EE85A15668}"/>
                  </a:ext>
                </a:extLst>
              </p:cNvPr>
              <p:cNvSpPr txBox="1"/>
              <p:nvPr/>
            </p:nvSpPr>
            <p:spPr>
              <a:xfrm>
                <a:off x="3735361" y="6401223"/>
                <a:ext cx="8825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287E0051-1B06-3642-B71C-02EE85A15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361" y="6401223"/>
                <a:ext cx="882561" cy="276999"/>
              </a:xfrm>
              <a:prstGeom prst="rect">
                <a:avLst/>
              </a:prstGeom>
              <a:blipFill>
                <a:blip r:embed="rId23"/>
                <a:stretch>
                  <a:fillRect l="-5634" t="-9091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円/楕円 96">
            <a:extLst>
              <a:ext uri="{FF2B5EF4-FFF2-40B4-BE49-F238E27FC236}">
                <a16:creationId xmlns:a16="http://schemas.microsoft.com/office/drawing/2014/main" id="{9238E425-112B-3147-9D3F-2A4FB24AEDC7}"/>
              </a:ext>
            </a:extLst>
          </p:cNvPr>
          <p:cNvSpPr/>
          <p:nvPr/>
        </p:nvSpPr>
        <p:spPr>
          <a:xfrm>
            <a:off x="5491177" y="5489655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297A84CF-628F-3F4D-B172-74DA8A88173C}"/>
              </a:ext>
            </a:extLst>
          </p:cNvPr>
          <p:cNvSpPr/>
          <p:nvPr/>
        </p:nvSpPr>
        <p:spPr>
          <a:xfrm>
            <a:off x="3905950" y="6355174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F7316FE9-EC75-AE45-87DE-356E9E81222E}"/>
              </a:ext>
            </a:extLst>
          </p:cNvPr>
          <p:cNvCxnSpPr/>
          <p:nvPr/>
        </p:nvCxnSpPr>
        <p:spPr>
          <a:xfrm>
            <a:off x="3693107" y="5847073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B4D4C573-A708-2045-A55D-62B65D0E7FDA}"/>
                  </a:ext>
                </a:extLst>
              </p:cNvPr>
              <p:cNvSpPr txBox="1"/>
              <p:nvPr/>
            </p:nvSpPr>
            <p:spPr>
              <a:xfrm>
                <a:off x="4461703" y="5363316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0" name="テキスト ボックス 99">
                <a:extLst>
                  <a:ext uri="{FF2B5EF4-FFF2-40B4-BE49-F238E27FC236}">
                    <a16:creationId xmlns:a16="http://schemas.microsoft.com/office/drawing/2014/main" id="{B4D4C573-A708-2045-A55D-62B65D0E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03" y="5363316"/>
                <a:ext cx="795866" cy="276999"/>
              </a:xfrm>
              <a:prstGeom prst="rect">
                <a:avLst/>
              </a:prstGeom>
              <a:blipFill>
                <a:blip r:embed="rId24"/>
                <a:stretch>
                  <a:fillRect l="-12500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8B8F9D54-F19B-3E4B-8F7E-1035A4B19AD4}"/>
                  </a:ext>
                </a:extLst>
              </p:cNvPr>
              <p:cNvSpPr txBox="1"/>
              <p:nvPr/>
            </p:nvSpPr>
            <p:spPr>
              <a:xfrm>
                <a:off x="3454722" y="5694496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1" name="テキスト ボックス 100">
                <a:extLst>
                  <a:ext uri="{FF2B5EF4-FFF2-40B4-BE49-F238E27FC236}">
                    <a16:creationId xmlns:a16="http://schemas.microsoft.com/office/drawing/2014/main" id="{8B8F9D54-F19B-3E4B-8F7E-1035A4B19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722" y="5694496"/>
                <a:ext cx="181139" cy="276999"/>
              </a:xfrm>
              <a:prstGeom prst="rect">
                <a:avLst/>
              </a:prstGeom>
              <a:blipFill>
                <a:blip r:embed="rId2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E76FCA8C-B387-084D-9425-FA450AD68E24}"/>
              </a:ext>
            </a:extLst>
          </p:cNvPr>
          <p:cNvCxnSpPr>
            <a:cxnSpLocks/>
          </p:cNvCxnSpPr>
          <p:nvPr/>
        </p:nvCxnSpPr>
        <p:spPr>
          <a:xfrm flipH="1" flipV="1">
            <a:off x="3700533" y="4994112"/>
            <a:ext cx="7424" cy="145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0C9E5CC0-FC9E-3A46-AA19-46382480B2F0}"/>
              </a:ext>
            </a:extLst>
          </p:cNvPr>
          <p:cNvCxnSpPr>
            <a:cxnSpLocks/>
          </p:cNvCxnSpPr>
          <p:nvPr/>
        </p:nvCxnSpPr>
        <p:spPr>
          <a:xfrm flipV="1">
            <a:off x="5518569" y="2957608"/>
            <a:ext cx="15953" cy="292502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AA3FA891-EDA5-A746-9E8F-3516072D0B97}"/>
              </a:ext>
            </a:extLst>
          </p:cNvPr>
          <p:cNvSpPr/>
          <p:nvPr/>
        </p:nvSpPr>
        <p:spPr>
          <a:xfrm>
            <a:off x="4930407" y="5763044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7B444CE2-934A-D145-91A6-8C5F8DC864D4}"/>
              </a:ext>
            </a:extLst>
          </p:cNvPr>
          <p:cNvCxnSpPr/>
          <p:nvPr/>
        </p:nvCxnSpPr>
        <p:spPr>
          <a:xfrm flipH="1">
            <a:off x="4945414" y="3829033"/>
            <a:ext cx="5964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62F24B63-76F4-B941-9F4C-D8CC5FD21781}"/>
                  </a:ext>
                </a:extLst>
              </p:cNvPr>
              <p:cNvSpPr txBox="1"/>
              <p:nvPr/>
            </p:nvSpPr>
            <p:spPr>
              <a:xfrm>
                <a:off x="4930407" y="4977945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62F24B63-76F4-B941-9F4C-D8CC5FD21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07" y="4977945"/>
                <a:ext cx="795866" cy="276999"/>
              </a:xfrm>
              <a:prstGeom prst="rect">
                <a:avLst/>
              </a:prstGeom>
              <a:blipFill>
                <a:blip r:embed="rId26"/>
                <a:stretch>
                  <a:fillRect l="-12500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テキスト ボックス 107">
                <a:extLst>
                  <a:ext uri="{FF2B5EF4-FFF2-40B4-BE49-F238E27FC236}">
                    <a16:creationId xmlns:a16="http://schemas.microsoft.com/office/drawing/2014/main" id="{9B10703E-B718-3D4D-B9D6-AE4760E42ECB}"/>
                  </a:ext>
                </a:extLst>
              </p:cNvPr>
              <p:cNvSpPr txBox="1"/>
              <p:nvPr/>
            </p:nvSpPr>
            <p:spPr>
              <a:xfrm>
                <a:off x="1740573" y="6362437"/>
                <a:ext cx="17208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8" name="テキスト ボックス 107">
                <a:extLst>
                  <a:ext uri="{FF2B5EF4-FFF2-40B4-BE49-F238E27FC236}">
                    <a16:creationId xmlns:a16="http://schemas.microsoft.com/office/drawing/2014/main" id="{9B10703E-B718-3D4D-B9D6-AE4760E42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573" y="6362437"/>
                <a:ext cx="1720831" cy="276999"/>
              </a:xfrm>
              <a:prstGeom prst="rect">
                <a:avLst/>
              </a:prstGeom>
              <a:blipFill>
                <a:blip r:embed="rId27"/>
                <a:stretch>
                  <a:fillRect l="-5109" t="-4348" r="-4380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73A936C9-1210-774B-AACA-98A840B244DB}"/>
              </a:ext>
            </a:extLst>
          </p:cNvPr>
          <p:cNvCxnSpPr>
            <a:cxnSpLocks/>
          </p:cNvCxnSpPr>
          <p:nvPr/>
        </p:nvCxnSpPr>
        <p:spPr>
          <a:xfrm flipH="1" flipV="1">
            <a:off x="2269892" y="5720694"/>
            <a:ext cx="127703" cy="62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フリーフォーム 120">
            <a:extLst>
              <a:ext uri="{FF2B5EF4-FFF2-40B4-BE49-F238E27FC236}">
                <a16:creationId xmlns:a16="http://schemas.microsoft.com/office/drawing/2014/main" id="{50D0894C-CF21-F349-B437-F5B92E902E2A}"/>
              </a:ext>
            </a:extLst>
          </p:cNvPr>
          <p:cNvSpPr/>
          <p:nvPr/>
        </p:nvSpPr>
        <p:spPr>
          <a:xfrm>
            <a:off x="6355495" y="5177588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BD26C0C3-55A9-434E-B741-7CDCF074F0DA}"/>
                  </a:ext>
                </a:extLst>
              </p:cNvPr>
              <p:cNvSpPr txBox="1"/>
              <p:nvPr/>
            </p:nvSpPr>
            <p:spPr>
              <a:xfrm>
                <a:off x="6886253" y="6069000"/>
                <a:ext cx="460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BD26C0C3-55A9-434E-B741-7CDCF074F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253" y="6069000"/>
                <a:ext cx="460074" cy="276999"/>
              </a:xfrm>
              <a:prstGeom prst="rect">
                <a:avLst/>
              </a:prstGeom>
              <a:blipFill>
                <a:blip r:embed="rId28"/>
                <a:stretch>
                  <a:fillRect l="-21622" r="-56757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円/楕円 126">
            <a:extLst>
              <a:ext uri="{FF2B5EF4-FFF2-40B4-BE49-F238E27FC236}">
                <a16:creationId xmlns:a16="http://schemas.microsoft.com/office/drawing/2014/main" id="{AC39A9DE-30EE-E542-B856-5A693C450446}"/>
              </a:ext>
            </a:extLst>
          </p:cNvPr>
          <p:cNvSpPr/>
          <p:nvPr/>
        </p:nvSpPr>
        <p:spPr>
          <a:xfrm>
            <a:off x="7508155" y="5594266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5F3CAFB1-B1A3-714C-8379-A64FE8D2F1AB}"/>
              </a:ext>
            </a:extLst>
          </p:cNvPr>
          <p:cNvCxnSpPr/>
          <p:nvPr/>
        </p:nvCxnSpPr>
        <p:spPr>
          <a:xfrm>
            <a:off x="6355495" y="5847271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F85BF8A8-172D-8F40-B6C4-A2269646ED70}"/>
              </a:ext>
            </a:extLst>
          </p:cNvPr>
          <p:cNvCxnSpPr>
            <a:cxnSpLocks/>
          </p:cNvCxnSpPr>
          <p:nvPr/>
        </p:nvCxnSpPr>
        <p:spPr>
          <a:xfrm flipH="1">
            <a:off x="7536139" y="3583429"/>
            <a:ext cx="5256" cy="226364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74B29B5D-DAD6-6448-A2E0-7E7AD26F1502}"/>
              </a:ext>
            </a:extLst>
          </p:cNvPr>
          <p:cNvCxnSpPr>
            <a:cxnSpLocks/>
          </p:cNvCxnSpPr>
          <p:nvPr/>
        </p:nvCxnSpPr>
        <p:spPr>
          <a:xfrm>
            <a:off x="7071152" y="2940895"/>
            <a:ext cx="0" cy="325050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68C44D32-AF4A-7746-B06B-4751F3667F02}"/>
              </a:ext>
            </a:extLst>
          </p:cNvPr>
          <p:cNvCxnSpPr/>
          <p:nvPr/>
        </p:nvCxnSpPr>
        <p:spPr>
          <a:xfrm>
            <a:off x="2346080" y="2795637"/>
            <a:ext cx="0" cy="109549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48388131-46BD-EE49-B2A0-3C1BC4E335F3}"/>
              </a:ext>
            </a:extLst>
          </p:cNvPr>
          <p:cNvCxnSpPr/>
          <p:nvPr/>
        </p:nvCxnSpPr>
        <p:spPr>
          <a:xfrm>
            <a:off x="2057018" y="3016045"/>
            <a:ext cx="180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5977B99D-BB78-204F-BEFF-5C151F7A041A}"/>
              </a:ext>
            </a:extLst>
          </p:cNvPr>
          <p:cNvCxnSpPr/>
          <p:nvPr/>
        </p:nvCxnSpPr>
        <p:spPr>
          <a:xfrm flipH="1">
            <a:off x="2325440" y="3016045"/>
            <a:ext cx="180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テキスト ボックス 148">
                <a:extLst>
                  <a:ext uri="{FF2B5EF4-FFF2-40B4-BE49-F238E27FC236}">
                    <a16:creationId xmlns:a16="http://schemas.microsoft.com/office/drawing/2014/main" id="{FDE9A1FB-E75D-B740-8CDF-6A1036033282}"/>
                  </a:ext>
                </a:extLst>
              </p:cNvPr>
              <p:cNvSpPr txBox="1"/>
              <p:nvPr/>
            </p:nvSpPr>
            <p:spPr>
              <a:xfrm>
                <a:off x="2147018" y="2654408"/>
                <a:ext cx="319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9" name="テキスト ボックス 148">
                <a:extLst>
                  <a:ext uri="{FF2B5EF4-FFF2-40B4-BE49-F238E27FC236}">
                    <a16:creationId xmlns:a16="http://schemas.microsoft.com/office/drawing/2014/main" id="{FDE9A1FB-E75D-B740-8CDF-6A1036033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18" y="2654408"/>
                <a:ext cx="319255" cy="276999"/>
              </a:xfrm>
              <a:prstGeom prst="rect">
                <a:avLst/>
              </a:prstGeom>
              <a:blipFill>
                <a:blip r:embed="rId29"/>
                <a:stretch>
                  <a:fillRect l="-23077" r="-23077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59DA08DA-5D63-B44C-9992-275577EE09C5}"/>
              </a:ext>
            </a:extLst>
          </p:cNvPr>
          <p:cNvCxnSpPr>
            <a:cxnSpLocks/>
          </p:cNvCxnSpPr>
          <p:nvPr/>
        </p:nvCxnSpPr>
        <p:spPr>
          <a:xfrm flipH="1">
            <a:off x="7097736" y="3826166"/>
            <a:ext cx="4384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円/楕円 155">
            <a:extLst>
              <a:ext uri="{FF2B5EF4-FFF2-40B4-BE49-F238E27FC236}">
                <a16:creationId xmlns:a16="http://schemas.microsoft.com/office/drawing/2014/main" id="{4F83B19A-F128-D646-90E9-2739276D650C}"/>
              </a:ext>
            </a:extLst>
          </p:cNvPr>
          <p:cNvSpPr/>
          <p:nvPr/>
        </p:nvSpPr>
        <p:spPr>
          <a:xfrm>
            <a:off x="7037349" y="5928423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テキスト ボックス 156">
                <a:extLst>
                  <a:ext uri="{FF2B5EF4-FFF2-40B4-BE49-F238E27FC236}">
                    <a16:creationId xmlns:a16="http://schemas.microsoft.com/office/drawing/2014/main" id="{44829098-4425-9347-8481-3F3B704329D4}"/>
                  </a:ext>
                </a:extLst>
              </p:cNvPr>
              <p:cNvSpPr txBox="1"/>
              <p:nvPr/>
            </p:nvSpPr>
            <p:spPr>
              <a:xfrm>
                <a:off x="6952783" y="6392144"/>
                <a:ext cx="17208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57" name="テキスト ボックス 156">
                <a:extLst>
                  <a:ext uri="{FF2B5EF4-FFF2-40B4-BE49-F238E27FC236}">
                    <a16:creationId xmlns:a16="http://schemas.microsoft.com/office/drawing/2014/main" id="{44829098-4425-9347-8481-3F3B70432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83" y="6392144"/>
                <a:ext cx="1720831" cy="276999"/>
              </a:xfrm>
              <a:prstGeom prst="rect">
                <a:avLst/>
              </a:prstGeom>
              <a:blipFill>
                <a:blip r:embed="rId30"/>
                <a:stretch>
                  <a:fillRect l="-4380" t="-4348" r="-4380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円/楕円 158">
            <a:extLst>
              <a:ext uri="{FF2B5EF4-FFF2-40B4-BE49-F238E27FC236}">
                <a16:creationId xmlns:a16="http://schemas.microsoft.com/office/drawing/2014/main" id="{F728248B-B182-1C48-BECA-F84E299F2994}"/>
              </a:ext>
            </a:extLst>
          </p:cNvPr>
          <p:cNvSpPr/>
          <p:nvPr/>
        </p:nvSpPr>
        <p:spPr>
          <a:xfrm>
            <a:off x="7501924" y="3583429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062DDE2-DC47-C24F-8AFE-D4377FE91958}"/>
                  </a:ext>
                </a:extLst>
              </p:cNvPr>
              <p:cNvSpPr txBox="1"/>
              <p:nvPr/>
            </p:nvSpPr>
            <p:spPr>
              <a:xfrm>
                <a:off x="6076394" y="2446932"/>
                <a:ext cx="1762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b="1">
                    <a:solidFill>
                      <a:srgbClr val="0070C0"/>
                    </a:solidFill>
                  </a:rPr>
                  <a:t>③</a:t>
                </a:r>
                <a:r>
                  <a:rPr lang="en-US" altLang="ja-JP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ja-JP" dirty="0">
                    <a:solidFill>
                      <a:srgbClr val="0070C0"/>
                    </a:solidFill>
                  </a:rPr>
                  <a:t> </a:t>
                </a:r>
                <a:r>
                  <a:rPr kumimoji="1" lang="ja-JP" altLang="en-US" b="1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の場合</a:t>
                </a:r>
              </a:p>
            </p:txBody>
          </p:sp>
        </mc:Choice>
        <mc:Fallback xmlns="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062DDE2-DC47-C24F-8AFE-D4377FE91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394" y="2446932"/>
                <a:ext cx="1762149" cy="369332"/>
              </a:xfrm>
              <a:prstGeom prst="rect">
                <a:avLst/>
              </a:prstGeom>
              <a:blipFill>
                <a:blip r:embed="rId31"/>
                <a:stretch>
                  <a:fillRect l="-2143" t="-6667" r="-1429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B34D7FC4-FB4A-3345-9029-864296AC1E8B}"/>
              </a:ext>
            </a:extLst>
          </p:cNvPr>
          <p:cNvCxnSpPr>
            <a:cxnSpLocks/>
          </p:cNvCxnSpPr>
          <p:nvPr/>
        </p:nvCxnSpPr>
        <p:spPr>
          <a:xfrm flipH="1" flipV="1">
            <a:off x="7580865" y="5720693"/>
            <a:ext cx="119510" cy="63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4F744C95-04D5-1440-BF76-097249F8719C}"/>
                  </a:ext>
                </a:extLst>
              </p:cNvPr>
              <p:cNvSpPr txBox="1"/>
              <p:nvPr/>
            </p:nvSpPr>
            <p:spPr>
              <a:xfrm>
                <a:off x="290604" y="2745008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4F744C95-04D5-1440-BF76-097249F87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04" y="2745008"/>
                <a:ext cx="396089" cy="369332"/>
              </a:xfrm>
              <a:prstGeom prst="rect">
                <a:avLst/>
              </a:prstGeom>
              <a:blipFill>
                <a:blip r:embed="rId32"/>
                <a:stretch>
                  <a:fillRect l="-3125" r="-62500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C94A78B6-65B9-544D-AEBC-F40DD76A8E69}"/>
              </a:ext>
            </a:extLst>
          </p:cNvPr>
          <p:cNvSpPr txBox="1"/>
          <p:nvPr/>
        </p:nvSpPr>
        <p:spPr>
          <a:xfrm>
            <a:off x="915543" y="2856101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2</a:t>
            </a:r>
            <a:r>
              <a:rPr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分割法</a:t>
            </a:r>
            <a:endParaRPr kumimoji="1" lang="ja-JP" altLang="en-US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4E8EB92F-696E-4744-B4A5-320D3833D3E5}"/>
              </a:ext>
            </a:extLst>
          </p:cNvPr>
          <p:cNvSpPr txBox="1"/>
          <p:nvPr/>
        </p:nvSpPr>
        <p:spPr>
          <a:xfrm>
            <a:off x="3839544" y="28610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線形補間</a:t>
            </a:r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4168631F-7014-5245-8B89-46DE45E31775}"/>
              </a:ext>
            </a:extLst>
          </p:cNvPr>
          <p:cNvSpPr txBox="1"/>
          <p:nvPr/>
        </p:nvSpPr>
        <p:spPr>
          <a:xfrm>
            <a:off x="6335401" y="279306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2</a:t>
            </a:r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次曲線補間</a:t>
            </a:r>
          </a:p>
        </p:txBody>
      </p:sp>
      <p:sp>
        <p:nvSpPr>
          <p:cNvPr id="168" name="下矢印 167">
            <a:extLst>
              <a:ext uri="{FF2B5EF4-FFF2-40B4-BE49-F238E27FC236}">
                <a16:creationId xmlns:a16="http://schemas.microsoft.com/office/drawing/2014/main" id="{07BABA7B-E5A4-0D4F-AA21-D10A0169133F}"/>
              </a:ext>
            </a:extLst>
          </p:cNvPr>
          <p:cNvSpPr/>
          <p:nvPr/>
        </p:nvSpPr>
        <p:spPr>
          <a:xfrm>
            <a:off x="1658772" y="4792357"/>
            <a:ext cx="666668" cy="330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下矢印 168">
            <a:extLst>
              <a:ext uri="{FF2B5EF4-FFF2-40B4-BE49-F238E27FC236}">
                <a16:creationId xmlns:a16="http://schemas.microsoft.com/office/drawing/2014/main" id="{AA2CDA7A-B0AC-B146-841D-6CFE083D085F}"/>
              </a:ext>
            </a:extLst>
          </p:cNvPr>
          <p:cNvSpPr/>
          <p:nvPr/>
        </p:nvSpPr>
        <p:spPr>
          <a:xfrm>
            <a:off x="4367365" y="4812156"/>
            <a:ext cx="666668" cy="330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下矢印 169">
            <a:extLst>
              <a:ext uri="{FF2B5EF4-FFF2-40B4-BE49-F238E27FC236}">
                <a16:creationId xmlns:a16="http://schemas.microsoft.com/office/drawing/2014/main" id="{6029E3E2-59F9-AA4E-9A92-08CDE5164EFA}"/>
              </a:ext>
            </a:extLst>
          </p:cNvPr>
          <p:cNvSpPr/>
          <p:nvPr/>
        </p:nvSpPr>
        <p:spPr>
          <a:xfrm>
            <a:off x="7004080" y="4820002"/>
            <a:ext cx="666668" cy="330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AF84F2D0-10E9-884D-B7F0-811B18D2B1F1}"/>
              </a:ext>
            </a:extLst>
          </p:cNvPr>
          <p:cNvCxnSpPr>
            <a:cxnSpLocks/>
          </p:cNvCxnSpPr>
          <p:nvPr/>
        </p:nvCxnSpPr>
        <p:spPr>
          <a:xfrm flipV="1">
            <a:off x="6355495" y="2969163"/>
            <a:ext cx="0" cy="124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442A9072-357D-B840-BE85-6CA8F02E128C}"/>
              </a:ext>
            </a:extLst>
          </p:cNvPr>
          <p:cNvCxnSpPr>
            <a:cxnSpLocks/>
          </p:cNvCxnSpPr>
          <p:nvPr/>
        </p:nvCxnSpPr>
        <p:spPr>
          <a:xfrm flipH="1" flipV="1">
            <a:off x="6360470" y="4994112"/>
            <a:ext cx="7424" cy="145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9987ED72-4681-374C-B420-B6205DB875E2}"/>
                  </a:ext>
                </a:extLst>
              </p:cNvPr>
              <p:cNvSpPr txBox="1"/>
              <p:nvPr/>
            </p:nvSpPr>
            <p:spPr>
              <a:xfrm>
                <a:off x="6133116" y="5675226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9987ED72-4681-374C-B420-B6205DB8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16" y="5675226"/>
                <a:ext cx="181139" cy="276999"/>
              </a:xfrm>
              <a:prstGeom prst="rect">
                <a:avLst/>
              </a:prstGeom>
              <a:blipFill>
                <a:blip r:embed="rId33"/>
                <a:stretch>
                  <a:fillRect l="-20000" r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2484C579-DC79-014B-BD17-0A5BF52C85DC}"/>
                  </a:ext>
                </a:extLst>
              </p:cNvPr>
              <p:cNvSpPr txBox="1"/>
              <p:nvPr/>
            </p:nvSpPr>
            <p:spPr>
              <a:xfrm>
                <a:off x="3090481" y="2772942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2484C579-DC79-014B-BD17-0A5BF52C8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81" y="2772942"/>
                <a:ext cx="396089" cy="369332"/>
              </a:xfrm>
              <a:prstGeom prst="rect">
                <a:avLst/>
              </a:prstGeom>
              <a:blipFill>
                <a:blip r:embed="rId34"/>
                <a:stretch>
                  <a:fillRect l="-3030" r="-57576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テキスト ボックス 175">
                <a:extLst>
                  <a:ext uri="{FF2B5EF4-FFF2-40B4-BE49-F238E27FC236}">
                    <a16:creationId xmlns:a16="http://schemas.microsoft.com/office/drawing/2014/main" id="{FECDFEFE-2F30-DC41-A749-93D6509EC3CD}"/>
                  </a:ext>
                </a:extLst>
              </p:cNvPr>
              <p:cNvSpPr txBox="1"/>
              <p:nvPr/>
            </p:nvSpPr>
            <p:spPr>
              <a:xfrm>
                <a:off x="5737027" y="2775278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6" name="テキスト ボックス 175">
                <a:extLst>
                  <a:ext uri="{FF2B5EF4-FFF2-40B4-BE49-F238E27FC236}">
                    <a16:creationId xmlns:a16="http://schemas.microsoft.com/office/drawing/2014/main" id="{FECDFEFE-2F30-DC41-A749-93D6509EC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027" y="2775278"/>
                <a:ext cx="396089" cy="369332"/>
              </a:xfrm>
              <a:prstGeom prst="rect">
                <a:avLst/>
              </a:prstGeom>
              <a:blipFill>
                <a:blip r:embed="rId35"/>
                <a:stretch>
                  <a:fillRect l="-3125" r="-62500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48EEF702-FF18-F64A-81CC-C666664CEEFC}"/>
                  </a:ext>
                </a:extLst>
              </p:cNvPr>
              <p:cNvSpPr txBox="1"/>
              <p:nvPr/>
            </p:nvSpPr>
            <p:spPr>
              <a:xfrm>
                <a:off x="290603" y="4885612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48EEF702-FF18-F64A-81CC-C666664CE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03" y="4885612"/>
                <a:ext cx="396089" cy="369332"/>
              </a:xfrm>
              <a:prstGeom prst="rect">
                <a:avLst/>
              </a:prstGeom>
              <a:blipFill>
                <a:blip r:embed="rId36"/>
                <a:stretch>
                  <a:fillRect l="-3125" r="-62500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F1EEA20B-6CD0-FE4A-BA9B-80C8B9E921DA}"/>
                  </a:ext>
                </a:extLst>
              </p:cNvPr>
              <p:cNvSpPr txBox="1"/>
              <p:nvPr/>
            </p:nvSpPr>
            <p:spPr>
              <a:xfrm>
                <a:off x="3121110" y="4851527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F1EEA20B-6CD0-FE4A-BA9B-80C8B9E92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10" y="4851527"/>
                <a:ext cx="396089" cy="369332"/>
              </a:xfrm>
              <a:prstGeom prst="rect">
                <a:avLst/>
              </a:prstGeom>
              <a:blipFill>
                <a:blip r:embed="rId37"/>
                <a:stretch>
                  <a:fillRect l="-3125" r="-62500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テキスト ボックス 178">
                <a:extLst>
                  <a:ext uri="{FF2B5EF4-FFF2-40B4-BE49-F238E27FC236}">
                    <a16:creationId xmlns:a16="http://schemas.microsoft.com/office/drawing/2014/main" id="{3CD297BD-0B25-114D-A2C6-F12EB814AB12}"/>
                  </a:ext>
                </a:extLst>
              </p:cNvPr>
              <p:cNvSpPr txBox="1"/>
              <p:nvPr/>
            </p:nvSpPr>
            <p:spPr>
              <a:xfrm>
                <a:off x="5837136" y="4833317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9" name="テキスト ボックス 178">
                <a:extLst>
                  <a:ext uri="{FF2B5EF4-FFF2-40B4-BE49-F238E27FC236}">
                    <a16:creationId xmlns:a16="http://schemas.microsoft.com/office/drawing/2014/main" id="{3CD297BD-0B25-114D-A2C6-F12EB814A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136" y="4833317"/>
                <a:ext cx="396089" cy="369332"/>
              </a:xfrm>
              <a:prstGeom prst="rect">
                <a:avLst/>
              </a:prstGeom>
              <a:blipFill>
                <a:blip r:embed="rId38"/>
                <a:stretch>
                  <a:fillRect l="-6250" r="-62500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0725B37C-7A90-EB4D-96D3-03335A591336}"/>
              </a:ext>
            </a:extLst>
          </p:cNvPr>
          <p:cNvCxnSpPr>
            <a:cxnSpLocks/>
            <a:stCxn id="166" idx="2"/>
          </p:cNvCxnSpPr>
          <p:nvPr/>
        </p:nvCxnSpPr>
        <p:spPr>
          <a:xfrm>
            <a:off x="4393542" y="3230350"/>
            <a:ext cx="437162" cy="484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8EB900F-D8F3-5A45-82CC-95D9ED020872}"/>
              </a:ext>
            </a:extLst>
          </p:cNvPr>
          <p:cNvCxnSpPr>
            <a:cxnSpLocks/>
          </p:cNvCxnSpPr>
          <p:nvPr/>
        </p:nvCxnSpPr>
        <p:spPr>
          <a:xfrm>
            <a:off x="6707048" y="3131377"/>
            <a:ext cx="279737" cy="61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テキスト ボックス 186">
                <a:extLst>
                  <a:ext uri="{FF2B5EF4-FFF2-40B4-BE49-F238E27FC236}">
                    <a16:creationId xmlns:a16="http://schemas.microsoft.com/office/drawing/2014/main" id="{633B00CE-C141-0341-BDDE-8E7D2D967F05}"/>
                  </a:ext>
                </a:extLst>
              </p:cNvPr>
              <p:cNvSpPr txBox="1"/>
              <p:nvPr/>
            </p:nvSpPr>
            <p:spPr>
              <a:xfrm>
                <a:off x="8310767" y="3792192"/>
                <a:ext cx="277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7" name="テキスト ボックス 186">
                <a:extLst>
                  <a:ext uri="{FF2B5EF4-FFF2-40B4-BE49-F238E27FC236}">
                    <a16:creationId xmlns:a16="http://schemas.microsoft.com/office/drawing/2014/main" id="{633B00CE-C141-0341-BDDE-8E7D2D967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767" y="3792192"/>
                <a:ext cx="277088" cy="27699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テキスト ボックス 187">
                <a:extLst>
                  <a:ext uri="{FF2B5EF4-FFF2-40B4-BE49-F238E27FC236}">
                    <a16:creationId xmlns:a16="http://schemas.microsoft.com/office/drawing/2014/main" id="{F0451F69-1E4F-A44A-B296-07FD6CF5FF71}"/>
                  </a:ext>
                </a:extLst>
              </p:cNvPr>
              <p:cNvSpPr txBox="1"/>
              <p:nvPr/>
            </p:nvSpPr>
            <p:spPr>
              <a:xfrm>
                <a:off x="8297102" y="5855142"/>
                <a:ext cx="277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8" name="テキスト ボックス 187">
                <a:extLst>
                  <a:ext uri="{FF2B5EF4-FFF2-40B4-BE49-F238E27FC236}">
                    <a16:creationId xmlns:a16="http://schemas.microsoft.com/office/drawing/2014/main" id="{F0451F69-1E4F-A44A-B296-07FD6CF5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102" y="5855142"/>
                <a:ext cx="277088" cy="276999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テキスト ボックス 188">
                <a:extLst>
                  <a:ext uri="{FF2B5EF4-FFF2-40B4-BE49-F238E27FC236}">
                    <a16:creationId xmlns:a16="http://schemas.microsoft.com/office/drawing/2014/main" id="{DEEE92F4-A3B6-F544-AB1B-576CE1E4A4B0}"/>
                  </a:ext>
                </a:extLst>
              </p:cNvPr>
              <p:cNvSpPr txBox="1"/>
              <p:nvPr/>
            </p:nvSpPr>
            <p:spPr>
              <a:xfrm>
                <a:off x="5674328" y="3806742"/>
                <a:ext cx="277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9" name="テキスト ボックス 188">
                <a:extLst>
                  <a:ext uri="{FF2B5EF4-FFF2-40B4-BE49-F238E27FC236}">
                    <a16:creationId xmlns:a16="http://schemas.microsoft.com/office/drawing/2014/main" id="{DEEE92F4-A3B6-F544-AB1B-576CE1E4A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328" y="3806742"/>
                <a:ext cx="277088" cy="276999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テキスト ボックス 189">
                <a:extLst>
                  <a:ext uri="{FF2B5EF4-FFF2-40B4-BE49-F238E27FC236}">
                    <a16:creationId xmlns:a16="http://schemas.microsoft.com/office/drawing/2014/main" id="{0DBFC147-5AFD-734C-A2A8-577A90FB42E7}"/>
                  </a:ext>
                </a:extLst>
              </p:cNvPr>
              <p:cNvSpPr txBox="1"/>
              <p:nvPr/>
            </p:nvSpPr>
            <p:spPr>
              <a:xfrm>
                <a:off x="5595932" y="5821167"/>
                <a:ext cx="277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0" name="テキスト ボックス 189">
                <a:extLst>
                  <a:ext uri="{FF2B5EF4-FFF2-40B4-BE49-F238E27FC236}">
                    <a16:creationId xmlns:a16="http://schemas.microsoft.com/office/drawing/2014/main" id="{0DBFC147-5AFD-734C-A2A8-577A90FB4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932" y="5821167"/>
                <a:ext cx="277088" cy="276999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1599D261-B3B5-8B4B-BCB4-FF4C5E095451}"/>
                  </a:ext>
                </a:extLst>
              </p:cNvPr>
              <p:cNvSpPr txBox="1"/>
              <p:nvPr/>
            </p:nvSpPr>
            <p:spPr>
              <a:xfrm>
                <a:off x="2916834" y="3808922"/>
                <a:ext cx="277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1599D261-B3B5-8B4B-BCB4-FF4C5E09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34" y="3808922"/>
                <a:ext cx="277088" cy="276999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D7C2A896-4DB1-3D4B-928B-9FB11A850367}"/>
                  </a:ext>
                </a:extLst>
              </p:cNvPr>
              <p:cNvSpPr txBox="1"/>
              <p:nvPr/>
            </p:nvSpPr>
            <p:spPr>
              <a:xfrm>
                <a:off x="2846014" y="5844966"/>
                <a:ext cx="277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D7C2A896-4DB1-3D4B-928B-9FB11A850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014" y="5844966"/>
                <a:ext cx="277088" cy="276999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DDD67651-C4DE-C348-8B40-171CC66C52F4}"/>
              </a:ext>
            </a:extLst>
          </p:cNvPr>
          <p:cNvCxnSpPr/>
          <p:nvPr/>
        </p:nvCxnSpPr>
        <p:spPr>
          <a:xfrm flipH="1" flipV="1">
            <a:off x="1992898" y="3855351"/>
            <a:ext cx="71018" cy="35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テキスト ボックス 194">
                <a:extLst>
                  <a:ext uri="{FF2B5EF4-FFF2-40B4-BE49-F238E27FC236}">
                    <a16:creationId xmlns:a16="http://schemas.microsoft.com/office/drawing/2014/main" id="{DF64563B-0D49-464D-AF9D-710D495DDE0F}"/>
                  </a:ext>
                </a:extLst>
              </p:cNvPr>
              <p:cNvSpPr txBox="1"/>
              <p:nvPr/>
            </p:nvSpPr>
            <p:spPr>
              <a:xfrm>
                <a:off x="5155823" y="3841575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5" name="テキスト ボックス 194">
                <a:extLst>
                  <a:ext uri="{FF2B5EF4-FFF2-40B4-BE49-F238E27FC236}">
                    <a16:creationId xmlns:a16="http://schemas.microsoft.com/office/drawing/2014/main" id="{DF64563B-0D49-464D-AF9D-710D495DD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23" y="3841575"/>
                <a:ext cx="193258" cy="276999"/>
              </a:xfrm>
              <a:prstGeom prst="rect">
                <a:avLst/>
              </a:prstGeom>
              <a:blipFill>
                <a:blip r:embed="rId44"/>
                <a:stretch>
                  <a:fillRect l="-25000" r="-25000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円/楕円 8">
            <a:extLst>
              <a:ext uri="{FF2B5EF4-FFF2-40B4-BE49-F238E27FC236}">
                <a16:creationId xmlns:a16="http://schemas.microsoft.com/office/drawing/2014/main" id="{4672F67E-66EF-8E4F-AC61-8E3ED5EA31A7}"/>
              </a:ext>
            </a:extLst>
          </p:cNvPr>
          <p:cNvSpPr/>
          <p:nvPr/>
        </p:nvSpPr>
        <p:spPr>
          <a:xfrm>
            <a:off x="6560912" y="4168376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テキスト ボックス 196">
                <a:extLst>
                  <a:ext uri="{FF2B5EF4-FFF2-40B4-BE49-F238E27FC236}">
                    <a16:creationId xmlns:a16="http://schemas.microsoft.com/office/drawing/2014/main" id="{9E72FC9D-6008-BF44-910B-2C7295B1D758}"/>
                  </a:ext>
                </a:extLst>
              </p:cNvPr>
              <p:cNvSpPr txBox="1"/>
              <p:nvPr/>
            </p:nvSpPr>
            <p:spPr>
              <a:xfrm>
                <a:off x="7270956" y="3856703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7" name="テキスト ボックス 196">
                <a:extLst>
                  <a:ext uri="{FF2B5EF4-FFF2-40B4-BE49-F238E27FC236}">
                    <a16:creationId xmlns:a16="http://schemas.microsoft.com/office/drawing/2014/main" id="{9E72FC9D-6008-BF44-910B-2C7295B1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956" y="3856703"/>
                <a:ext cx="193258" cy="276999"/>
              </a:xfrm>
              <a:prstGeom prst="rect">
                <a:avLst/>
              </a:prstGeom>
              <a:blipFill>
                <a:blip r:embed="rId45"/>
                <a:stretch>
                  <a:fillRect l="-31250" r="-18750"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61A1C94D-8603-EA4A-82E4-31B9F0AABD58}"/>
                  </a:ext>
                </a:extLst>
              </p:cNvPr>
              <p:cNvSpPr txBox="1"/>
              <p:nvPr/>
            </p:nvSpPr>
            <p:spPr>
              <a:xfrm>
                <a:off x="3486230" y="3643089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61A1C94D-8603-EA4A-82E4-31B9F0AA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230" y="3643089"/>
                <a:ext cx="181140" cy="276999"/>
              </a:xfrm>
              <a:prstGeom prst="rect">
                <a:avLst/>
              </a:prstGeom>
              <a:blipFill>
                <a:blip r:embed="rId46"/>
                <a:stretch>
                  <a:fillRect l="-26667" r="-20000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69CC573-A8FC-AC45-9334-BC683A0A1308}"/>
                  </a:ext>
                </a:extLst>
              </p:cNvPr>
              <p:cNvSpPr txBox="1"/>
              <p:nvPr/>
            </p:nvSpPr>
            <p:spPr>
              <a:xfrm>
                <a:off x="6154261" y="3691496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769CC573-A8FC-AC45-9334-BC683A0A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261" y="3691496"/>
                <a:ext cx="181140" cy="276999"/>
              </a:xfrm>
              <a:prstGeom prst="rect">
                <a:avLst/>
              </a:prstGeom>
              <a:blipFill>
                <a:blip r:embed="rId47"/>
                <a:stretch>
                  <a:fillRect l="-26667" r="-26667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45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67807D-21DB-4448-8048-62448DD7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0000"/>
                </a:solidFill>
              </a:rPr>
              <a:t>B. </a:t>
            </a:r>
            <a:r>
              <a:rPr lang="en-US" altLang="ja-JP" dirty="0" err="1">
                <a:solidFill>
                  <a:srgbClr val="FF0000"/>
                </a:solidFill>
              </a:rPr>
              <a:t>PartialPureSubstance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ja-JP" altLang="en-US">
                <a:solidFill>
                  <a:srgbClr val="FF0000"/>
                </a:solidFill>
              </a:rPr>
              <a:t>のクラス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166024-0D59-0B4F-BBFE-20312AFA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3955967-9D57-2D4D-A376-453655B7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0" y="864001"/>
            <a:ext cx="1341578" cy="23219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8ADFFF8-8FEA-9646-BC62-1A847DC87BE2}"/>
              </a:ext>
            </a:extLst>
          </p:cNvPr>
          <p:cNvSpPr txBox="1"/>
          <p:nvPr/>
        </p:nvSpPr>
        <p:spPr>
          <a:xfrm>
            <a:off x="2455313" y="864000"/>
            <a:ext cx="249138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setState_pT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setState_ph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setState_ps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setState_dT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density_ph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temperature_ph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pressure_dT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specificEnthalpy_dT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specificEnthalpy_ps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temperature_ps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density_ps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specificEnthalpy_p</a:t>
            </a: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density_pT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BaseProperties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6D72BE-F0D8-4144-B657-0D6154715173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2088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CF41190-BC64-8345-96AE-7959800F88DE}"/>
                  </a:ext>
                </a:extLst>
              </p:cNvPr>
              <p:cNvSpPr txBox="1"/>
              <p:nvPr/>
            </p:nvSpPr>
            <p:spPr>
              <a:xfrm>
                <a:off x="3283387" y="1353721"/>
                <a:ext cx="9081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ECF41190-BC64-8345-96AE-7959800F8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87" y="1353721"/>
                <a:ext cx="908133" cy="246221"/>
              </a:xfrm>
              <a:prstGeom prst="rect">
                <a:avLst/>
              </a:prstGeom>
              <a:blipFill>
                <a:blip r:embed="rId2"/>
                <a:stretch>
                  <a:fillRect l="-5556" t="-5000" r="-1389" b="-3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B18824F-E36A-F248-8FB8-EAC4027AAA61}"/>
                  </a:ext>
                </a:extLst>
              </p:cNvPr>
              <p:cNvSpPr txBox="1"/>
              <p:nvPr/>
            </p:nvSpPr>
            <p:spPr>
              <a:xfrm>
                <a:off x="3287643" y="1662077"/>
                <a:ext cx="8888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B18824F-E36A-F248-8FB8-EAC4027AA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43" y="1662077"/>
                <a:ext cx="888898" cy="246221"/>
              </a:xfrm>
              <a:prstGeom prst="rect">
                <a:avLst/>
              </a:prstGeom>
              <a:blipFill>
                <a:blip r:embed="rId3"/>
                <a:stretch>
                  <a:fillRect l="-4225" r="-1408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7FD61D9-D833-064B-8AEC-890B4D247A6C}"/>
                  </a:ext>
                </a:extLst>
              </p:cNvPr>
              <p:cNvSpPr txBox="1"/>
              <p:nvPr/>
            </p:nvSpPr>
            <p:spPr>
              <a:xfrm>
                <a:off x="3230786" y="744397"/>
                <a:ext cx="1609928" cy="5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7FD61D9-D833-064B-8AEC-890B4D247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86" y="744397"/>
                <a:ext cx="1609928" cy="511294"/>
              </a:xfrm>
              <a:prstGeom prst="rect">
                <a:avLst/>
              </a:prstGeom>
              <a:blipFill>
                <a:blip r:embed="rId4"/>
                <a:stretch>
                  <a:fillRect l="-781" t="-2439" r="-781" b="-195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1F9F12F-F907-C144-B13C-2FBC601276F8}"/>
                  </a:ext>
                </a:extLst>
              </p:cNvPr>
              <p:cNvSpPr txBox="1"/>
              <p:nvPr/>
            </p:nvSpPr>
            <p:spPr>
              <a:xfrm>
                <a:off x="2978710" y="2029662"/>
                <a:ext cx="2248243" cy="511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kumimoji="1" lang="en-US" altLang="ja-JP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f>
                        <m:fPr>
                          <m:ctrlP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1600" i="1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1F9F12F-F907-C144-B13C-2FBC60127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710" y="2029662"/>
                <a:ext cx="2248243" cy="511294"/>
              </a:xfrm>
              <a:prstGeom prst="rect">
                <a:avLst/>
              </a:prstGeom>
              <a:blipFill>
                <a:blip r:embed="rId5"/>
                <a:stretch>
                  <a:fillRect l="-1685" t="-2439" b="-19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フリーフォーム 8">
            <a:extLst>
              <a:ext uri="{FF2B5EF4-FFF2-40B4-BE49-F238E27FC236}">
                <a16:creationId xmlns:a16="http://schemas.microsoft.com/office/drawing/2014/main" id="{B2527CF0-9D27-D142-A163-35F075D94AC0}"/>
              </a:ext>
            </a:extLst>
          </p:cNvPr>
          <p:cNvSpPr/>
          <p:nvPr/>
        </p:nvSpPr>
        <p:spPr>
          <a:xfrm>
            <a:off x="751621" y="1374333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E0493F2-6859-6E4A-BD07-24F907CA6DE8}"/>
                  </a:ext>
                </a:extLst>
              </p:cNvPr>
              <p:cNvSpPr txBox="1"/>
              <p:nvPr/>
            </p:nvSpPr>
            <p:spPr>
              <a:xfrm>
                <a:off x="1183145" y="2660535"/>
                <a:ext cx="17208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5E0493F2-6859-6E4A-BD07-24F907CA6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145" y="2660535"/>
                <a:ext cx="1720831" cy="276999"/>
              </a:xfrm>
              <a:prstGeom prst="rect">
                <a:avLst/>
              </a:prstGeom>
              <a:blipFill>
                <a:blip r:embed="rId6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7ABB901D-68EF-984C-9BEB-D043F26B5FBD}"/>
              </a:ext>
            </a:extLst>
          </p:cNvPr>
          <p:cNvCxnSpPr/>
          <p:nvPr/>
        </p:nvCxnSpPr>
        <p:spPr>
          <a:xfrm>
            <a:off x="744195" y="1896793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B74537F-5C56-3C4C-91E2-8C2668B62F71}"/>
                  </a:ext>
                </a:extLst>
              </p:cNvPr>
              <p:cNvSpPr txBox="1"/>
              <p:nvPr/>
            </p:nvSpPr>
            <p:spPr>
              <a:xfrm>
                <a:off x="1903625" y="810462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B74537F-5C56-3C4C-91E2-8C2668B6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625" y="810462"/>
                <a:ext cx="795866" cy="276999"/>
              </a:xfrm>
              <a:prstGeom prst="rect">
                <a:avLst/>
              </a:prstGeom>
              <a:blipFill>
                <a:blip r:embed="rId7"/>
                <a:stretch>
                  <a:fillRect l="-14063" t="-8696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D46AAB6-A93C-844D-8980-E6EC0C1D3E67}"/>
              </a:ext>
            </a:extLst>
          </p:cNvPr>
          <p:cNvCxnSpPr>
            <a:cxnSpLocks/>
          </p:cNvCxnSpPr>
          <p:nvPr/>
        </p:nvCxnSpPr>
        <p:spPr>
          <a:xfrm flipH="1">
            <a:off x="679141" y="1328247"/>
            <a:ext cx="2315448" cy="133228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4E90987-8760-0747-A677-D98AA9093DC7}"/>
              </a:ext>
            </a:extLst>
          </p:cNvPr>
          <p:cNvCxnSpPr>
            <a:cxnSpLocks/>
          </p:cNvCxnSpPr>
          <p:nvPr/>
        </p:nvCxnSpPr>
        <p:spPr>
          <a:xfrm flipH="1">
            <a:off x="2073057" y="1896793"/>
            <a:ext cx="5086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>
            <a:extLst>
              <a:ext uri="{FF2B5EF4-FFF2-40B4-BE49-F238E27FC236}">
                <a16:creationId xmlns:a16="http://schemas.microsoft.com/office/drawing/2014/main" id="{737E408C-2F72-7A49-9A91-07CA46CB7EB6}"/>
              </a:ext>
            </a:extLst>
          </p:cNvPr>
          <p:cNvSpPr/>
          <p:nvPr/>
        </p:nvSpPr>
        <p:spPr>
          <a:xfrm>
            <a:off x="1964620" y="1854007"/>
            <a:ext cx="78941" cy="920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36B43B1-58E7-1748-8104-D62F3640AFB2}"/>
              </a:ext>
            </a:extLst>
          </p:cNvPr>
          <p:cNvSpPr txBox="1"/>
          <p:nvPr/>
        </p:nvSpPr>
        <p:spPr>
          <a:xfrm>
            <a:off x="291655" y="7726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線形補間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D97F82-F134-8D4D-B79B-C376B198EE16}"/>
                  </a:ext>
                </a:extLst>
              </p:cNvPr>
              <p:cNvSpPr txBox="1"/>
              <p:nvPr/>
            </p:nvSpPr>
            <p:spPr>
              <a:xfrm>
                <a:off x="2195015" y="1918766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D97F82-F134-8D4D-B79B-C376B198E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15" y="1918766"/>
                <a:ext cx="193258" cy="276999"/>
              </a:xfrm>
              <a:prstGeom prst="rect">
                <a:avLst/>
              </a:prstGeom>
              <a:blipFill>
                <a:blip r:embed="rId8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848F7B2-90BE-1B49-9B55-FDE9864AFABB}"/>
              </a:ext>
            </a:extLst>
          </p:cNvPr>
          <p:cNvCxnSpPr/>
          <p:nvPr/>
        </p:nvCxnSpPr>
        <p:spPr>
          <a:xfrm flipH="1">
            <a:off x="821127" y="1572431"/>
            <a:ext cx="2080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D364B57-0EB5-1448-8170-114EF1515FE3}"/>
              </a:ext>
            </a:extLst>
          </p:cNvPr>
          <p:cNvCxnSpPr/>
          <p:nvPr/>
        </p:nvCxnSpPr>
        <p:spPr>
          <a:xfrm flipV="1">
            <a:off x="2554750" y="1029084"/>
            <a:ext cx="0" cy="1567883"/>
          </a:xfrm>
          <a:prstGeom prst="straightConnector1">
            <a:avLst/>
          </a:prstGeom>
          <a:ln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7F4CDD3-A3C0-5D4E-AD29-4F508F73584D}"/>
              </a:ext>
            </a:extLst>
          </p:cNvPr>
          <p:cNvCxnSpPr/>
          <p:nvPr/>
        </p:nvCxnSpPr>
        <p:spPr>
          <a:xfrm flipV="1">
            <a:off x="1991203" y="1029083"/>
            <a:ext cx="0" cy="1567883"/>
          </a:xfrm>
          <a:prstGeom prst="straightConnector1">
            <a:avLst/>
          </a:prstGeom>
          <a:ln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B7EEF27-2ECC-AF4D-9855-BA3780166791}"/>
              </a:ext>
            </a:extLst>
          </p:cNvPr>
          <p:cNvCxnSpPr>
            <a:cxnSpLocks/>
          </p:cNvCxnSpPr>
          <p:nvPr/>
        </p:nvCxnSpPr>
        <p:spPr>
          <a:xfrm flipH="1">
            <a:off x="1006136" y="1561486"/>
            <a:ext cx="14764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4ED7580-B6E6-C44F-A938-65E574DFA2A3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2004090" y="1946105"/>
            <a:ext cx="1" cy="552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2BF385CE-24A5-1F43-A9DB-4B8698927EA1}"/>
              </a:ext>
            </a:extLst>
          </p:cNvPr>
          <p:cNvCxnSpPr>
            <a:cxnSpLocks/>
          </p:cNvCxnSpPr>
          <p:nvPr/>
        </p:nvCxnSpPr>
        <p:spPr>
          <a:xfrm flipV="1">
            <a:off x="966665" y="1566610"/>
            <a:ext cx="0" cy="872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A79663C-3571-D94B-B574-3D803DB3CFCB}"/>
                  </a:ext>
                </a:extLst>
              </p:cNvPr>
              <p:cNvSpPr txBox="1"/>
              <p:nvPr/>
            </p:nvSpPr>
            <p:spPr>
              <a:xfrm>
                <a:off x="160124" y="2033995"/>
                <a:ext cx="735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A79663C-3571-D94B-B574-3D803DB3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24" y="2033995"/>
                <a:ext cx="735266" cy="276999"/>
              </a:xfrm>
              <a:prstGeom prst="rect">
                <a:avLst/>
              </a:prstGeom>
              <a:blipFill>
                <a:blip r:embed="rId9"/>
                <a:stretch>
                  <a:fillRect l="-10169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8701447C-DFE2-B44C-A281-3B1A251C805E}"/>
                  </a:ext>
                </a:extLst>
              </p:cNvPr>
              <p:cNvSpPr txBox="1"/>
              <p:nvPr/>
            </p:nvSpPr>
            <p:spPr>
              <a:xfrm>
                <a:off x="1242851" y="1295432"/>
                <a:ext cx="571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8701447C-DFE2-B44C-A281-3B1A251C8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51" y="1295432"/>
                <a:ext cx="571823" cy="276999"/>
              </a:xfrm>
              <a:prstGeom prst="rect">
                <a:avLst/>
              </a:prstGeom>
              <a:blipFill>
                <a:blip r:embed="rId10"/>
                <a:stretch>
                  <a:fillRect l="-4348" r="-6522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36E9439F-0BF4-9B49-A1E9-59CF4E073725}"/>
                  </a:ext>
                </a:extLst>
              </p:cNvPr>
              <p:cNvSpPr txBox="1"/>
              <p:nvPr/>
            </p:nvSpPr>
            <p:spPr>
              <a:xfrm>
                <a:off x="1550742" y="2161443"/>
                <a:ext cx="427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36E9439F-0BF4-9B49-A1E9-59CF4E073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742" y="2161443"/>
                <a:ext cx="427040" cy="276999"/>
              </a:xfrm>
              <a:prstGeom prst="rect">
                <a:avLst/>
              </a:prstGeom>
              <a:blipFill>
                <a:blip r:embed="rId11"/>
                <a:stretch>
                  <a:fillRect l="-2857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1CE3560-AAE0-6E4B-853E-47D934C3D97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035979" y="2502587"/>
            <a:ext cx="147166" cy="29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FD3C936F-C706-5B4B-99D6-3BB6B54B8CB3}"/>
              </a:ext>
            </a:extLst>
          </p:cNvPr>
          <p:cNvCxnSpPr/>
          <p:nvPr/>
        </p:nvCxnSpPr>
        <p:spPr>
          <a:xfrm>
            <a:off x="524273" y="2505896"/>
            <a:ext cx="2470315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E625C1C1-D511-B749-AA83-6253D308AE1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301558" y="1087461"/>
            <a:ext cx="200834" cy="40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円/楕円 11">
            <a:extLst>
              <a:ext uri="{FF2B5EF4-FFF2-40B4-BE49-F238E27FC236}">
                <a16:creationId xmlns:a16="http://schemas.microsoft.com/office/drawing/2014/main" id="{9B83E46D-58BB-7B45-AA61-0FA73126DC03}"/>
              </a:ext>
            </a:extLst>
          </p:cNvPr>
          <p:cNvSpPr/>
          <p:nvPr/>
        </p:nvSpPr>
        <p:spPr>
          <a:xfrm>
            <a:off x="927195" y="2441292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80BEF083-501B-EE4C-8F0D-88B9920549B2}"/>
              </a:ext>
            </a:extLst>
          </p:cNvPr>
          <p:cNvSpPr/>
          <p:nvPr/>
        </p:nvSpPr>
        <p:spPr>
          <a:xfrm>
            <a:off x="2505394" y="1517254"/>
            <a:ext cx="93600" cy="9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id="{BE36D21C-D91E-4545-A1C5-D77470EC4504}"/>
              </a:ext>
            </a:extLst>
          </p:cNvPr>
          <p:cNvSpPr/>
          <p:nvPr/>
        </p:nvSpPr>
        <p:spPr>
          <a:xfrm>
            <a:off x="722981" y="3924121"/>
            <a:ext cx="1963839" cy="1339366"/>
          </a:xfrm>
          <a:custGeom>
            <a:avLst/>
            <a:gdLst>
              <a:gd name="connsiteX0" fmla="*/ 0 w 2853203"/>
              <a:gd name="connsiteY0" fmla="*/ 1705047 h 1705047"/>
              <a:gd name="connsiteX1" fmla="*/ 522514 w 2853203"/>
              <a:gd name="connsiteY1" fmla="*/ 1216909 h 1705047"/>
              <a:gd name="connsiteX2" fmla="*/ 1313161 w 2853203"/>
              <a:gd name="connsiteY2" fmla="*/ 914400 h 1705047"/>
              <a:gd name="connsiteX3" fmla="*/ 1691296 w 2853203"/>
              <a:gd name="connsiteY3" fmla="*/ 632518 h 1705047"/>
              <a:gd name="connsiteX4" fmla="*/ 2351314 w 2853203"/>
              <a:gd name="connsiteY4" fmla="*/ 501889 h 1705047"/>
              <a:gd name="connsiteX5" fmla="*/ 2853203 w 2853203"/>
              <a:gd name="connsiteY5" fmla="*/ 0 h 1705047"/>
              <a:gd name="connsiteX6" fmla="*/ 2853203 w 2853203"/>
              <a:gd name="connsiteY6" fmla="*/ 0 h 170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03" h="1705047">
                <a:moveTo>
                  <a:pt x="0" y="1705047"/>
                </a:moveTo>
                <a:cubicBezTo>
                  <a:pt x="151827" y="1526865"/>
                  <a:pt x="303654" y="1348683"/>
                  <a:pt x="522514" y="1216909"/>
                </a:cubicBezTo>
                <a:cubicBezTo>
                  <a:pt x="741374" y="1085134"/>
                  <a:pt x="1118364" y="1011798"/>
                  <a:pt x="1313161" y="914400"/>
                </a:cubicBezTo>
                <a:cubicBezTo>
                  <a:pt x="1507958" y="817002"/>
                  <a:pt x="1518271" y="701270"/>
                  <a:pt x="1691296" y="632518"/>
                </a:cubicBezTo>
                <a:cubicBezTo>
                  <a:pt x="1864322" y="563766"/>
                  <a:pt x="2157663" y="607309"/>
                  <a:pt x="2351314" y="501889"/>
                </a:cubicBezTo>
                <a:cubicBezTo>
                  <a:pt x="2544965" y="396469"/>
                  <a:pt x="2853203" y="0"/>
                  <a:pt x="2853203" y="0"/>
                </a:cubicBezTo>
                <a:lnTo>
                  <a:pt x="2853203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B11030BB-12C5-2A41-9D05-975CB18AD4E2}"/>
                  </a:ext>
                </a:extLst>
              </p:cNvPr>
              <p:cNvSpPr txBox="1"/>
              <p:nvPr/>
            </p:nvSpPr>
            <p:spPr>
              <a:xfrm>
                <a:off x="846894" y="5020050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B11030BB-12C5-2A41-9D05-975CB18AD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94" y="5020050"/>
                <a:ext cx="795866" cy="276999"/>
              </a:xfrm>
              <a:prstGeom prst="rect">
                <a:avLst/>
              </a:prstGeom>
              <a:blipFill>
                <a:blip r:embed="rId12"/>
                <a:stretch>
                  <a:fillRect l="-12698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DCC804E-2191-3041-99E7-1C33E05A5D4C}"/>
                  </a:ext>
                </a:extLst>
              </p:cNvPr>
              <p:cNvSpPr txBox="1"/>
              <p:nvPr/>
            </p:nvSpPr>
            <p:spPr>
              <a:xfrm>
                <a:off x="1533426" y="3981963"/>
                <a:ext cx="460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CDCC804E-2191-3041-99E7-1C33E05A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26" y="3981963"/>
                <a:ext cx="460074" cy="276999"/>
              </a:xfrm>
              <a:prstGeom prst="rect">
                <a:avLst/>
              </a:prstGeom>
              <a:blipFill>
                <a:blip r:embed="rId13"/>
                <a:stretch>
                  <a:fillRect l="-24324" t="-4545" r="-54054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円/楕円 60">
            <a:extLst>
              <a:ext uri="{FF2B5EF4-FFF2-40B4-BE49-F238E27FC236}">
                <a16:creationId xmlns:a16="http://schemas.microsoft.com/office/drawing/2014/main" id="{D79DEA70-4EA2-3B44-9B34-57062DCF002E}"/>
              </a:ext>
            </a:extLst>
          </p:cNvPr>
          <p:cNvSpPr/>
          <p:nvPr/>
        </p:nvSpPr>
        <p:spPr>
          <a:xfrm>
            <a:off x="2539026" y="4074415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941D3699-A76B-134A-98EA-1923A0A0FA9F}"/>
              </a:ext>
            </a:extLst>
          </p:cNvPr>
          <p:cNvCxnSpPr/>
          <p:nvPr/>
        </p:nvCxnSpPr>
        <p:spPr>
          <a:xfrm>
            <a:off x="722981" y="4593804"/>
            <a:ext cx="2219068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6C66DB8D-8032-5C4A-BF11-6F2A38D65193}"/>
                  </a:ext>
                </a:extLst>
              </p:cNvPr>
              <p:cNvSpPr txBox="1"/>
              <p:nvPr/>
            </p:nvSpPr>
            <p:spPr>
              <a:xfrm>
                <a:off x="1905325" y="3723523"/>
                <a:ext cx="7958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id="{6C66DB8D-8032-5C4A-BF11-6F2A38D65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325" y="3723523"/>
                <a:ext cx="795866" cy="276999"/>
              </a:xfrm>
              <a:prstGeom prst="rect">
                <a:avLst/>
              </a:prstGeom>
              <a:blipFill>
                <a:blip r:embed="rId14"/>
                <a:stretch>
                  <a:fillRect l="-14063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フリーフォーム 63">
            <a:extLst>
              <a:ext uri="{FF2B5EF4-FFF2-40B4-BE49-F238E27FC236}">
                <a16:creationId xmlns:a16="http://schemas.microsoft.com/office/drawing/2014/main" id="{07E4722D-B5B9-7E46-9311-4F7A2ADDDEA2}"/>
              </a:ext>
            </a:extLst>
          </p:cNvPr>
          <p:cNvSpPr/>
          <p:nvPr/>
        </p:nvSpPr>
        <p:spPr>
          <a:xfrm>
            <a:off x="722841" y="4073890"/>
            <a:ext cx="2004567" cy="1256721"/>
          </a:xfrm>
          <a:custGeom>
            <a:avLst/>
            <a:gdLst>
              <a:gd name="connsiteX0" fmla="*/ 1879600 w 1879600"/>
              <a:gd name="connsiteY0" fmla="*/ 0 h 1473200"/>
              <a:gd name="connsiteX1" fmla="*/ 516467 w 1879600"/>
              <a:gd name="connsiteY1" fmla="*/ 728133 h 1473200"/>
              <a:gd name="connsiteX2" fmla="*/ 0 w 1879600"/>
              <a:gd name="connsiteY2" fmla="*/ 1473200 h 1473200"/>
              <a:gd name="connsiteX3" fmla="*/ 0 w 1879600"/>
              <a:gd name="connsiteY3" fmla="*/ 147320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9600" h="1473200">
                <a:moveTo>
                  <a:pt x="1879600" y="0"/>
                </a:moveTo>
                <a:cubicBezTo>
                  <a:pt x="1354667" y="241300"/>
                  <a:pt x="829734" y="482600"/>
                  <a:pt x="516467" y="728133"/>
                </a:cubicBezTo>
                <a:cubicBezTo>
                  <a:pt x="203200" y="973666"/>
                  <a:pt x="0" y="1473200"/>
                  <a:pt x="0" y="1473200"/>
                </a:cubicBezTo>
                <a:lnTo>
                  <a:pt x="0" y="1473200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D8DAA99B-4C17-2B44-8879-5EB7F902BEE3}"/>
              </a:ext>
            </a:extLst>
          </p:cNvPr>
          <p:cNvCxnSpPr>
            <a:cxnSpLocks/>
          </p:cNvCxnSpPr>
          <p:nvPr/>
        </p:nvCxnSpPr>
        <p:spPr>
          <a:xfrm flipH="1">
            <a:off x="1465222" y="4597724"/>
            <a:ext cx="4384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円/楕円 65">
            <a:extLst>
              <a:ext uri="{FF2B5EF4-FFF2-40B4-BE49-F238E27FC236}">
                <a16:creationId xmlns:a16="http://schemas.microsoft.com/office/drawing/2014/main" id="{CED5FAAE-4D8C-A04C-AB98-3F287223988B}"/>
              </a:ext>
            </a:extLst>
          </p:cNvPr>
          <p:cNvSpPr/>
          <p:nvPr/>
        </p:nvSpPr>
        <p:spPr>
          <a:xfrm>
            <a:off x="1869410" y="4354987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99C26D7F-60FE-CF47-AE37-3B262557A9B5}"/>
              </a:ext>
            </a:extLst>
          </p:cNvPr>
          <p:cNvSpPr txBox="1"/>
          <p:nvPr/>
        </p:nvSpPr>
        <p:spPr>
          <a:xfrm>
            <a:off x="277159" y="316019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2</a:t>
            </a:r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次曲線補間</a:t>
            </a: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C322477-EA4A-674D-92D1-2959E002DF76}"/>
              </a:ext>
            </a:extLst>
          </p:cNvPr>
          <p:cNvCxnSpPr>
            <a:cxnSpLocks/>
          </p:cNvCxnSpPr>
          <p:nvPr/>
        </p:nvCxnSpPr>
        <p:spPr>
          <a:xfrm flipV="1">
            <a:off x="722981" y="3740721"/>
            <a:ext cx="0" cy="124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F7899B2F-24B5-534F-9D96-40D7BFD22E40}"/>
                  </a:ext>
                </a:extLst>
              </p:cNvPr>
              <p:cNvSpPr txBox="1"/>
              <p:nvPr/>
            </p:nvSpPr>
            <p:spPr>
              <a:xfrm>
                <a:off x="493755" y="442525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F7899B2F-24B5-534F-9D96-40D7BFD22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55" y="4425250"/>
                <a:ext cx="181139" cy="276999"/>
              </a:xfrm>
              <a:prstGeom prst="rect">
                <a:avLst/>
              </a:prstGeom>
              <a:blipFill>
                <a:blip r:embed="rId15"/>
                <a:stretch>
                  <a:fillRect l="-26667" r="-26667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3466DE3D-4A7D-4B4A-A888-6904A02D7667}"/>
                  </a:ext>
                </a:extLst>
              </p:cNvPr>
              <p:cNvSpPr txBox="1"/>
              <p:nvPr/>
            </p:nvSpPr>
            <p:spPr>
              <a:xfrm>
                <a:off x="137066" y="3620316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3466DE3D-4A7D-4B4A-A888-6904A02D7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66" y="3620316"/>
                <a:ext cx="396089" cy="369332"/>
              </a:xfrm>
              <a:prstGeom prst="rect">
                <a:avLst/>
              </a:prstGeom>
              <a:blipFill>
                <a:blip r:embed="rId16"/>
                <a:stretch>
                  <a:fillRect l="-3125" r="-62500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F0FC434-791E-B246-A59A-2F071DB401EE}"/>
              </a:ext>
            </a:extLst>
          </p:cNvPr>
          <p:cNvCxnSpPr>
            <a:cxnSpLocks/>
          </p:cNvCxnSpPr>
          <p:nvPr/>
        </p:nvCxnSpPr>
        <p:spPr>
          <a:xfrm>
            <a:off x="1207608" y="4044022"/>
            <a:ext cx="210499" cy="50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4F95EBAE-8170-5440-A55E-D3B55876B0B0}"/>
                  </a:ext>
                </a:extLst>
              </p:cNvPr>
              <p:cNvSpPr txBox="1"/>
              <p:nvPr/>
            </p:nvSpPr>
            <p:spPr>
              <a:xfrm>
                <a:off x="2678253" y="4563750"/>
                <a:ext cx="277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4F95EBAE-8170-5440-A55E-D3B55876B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53" y="4563750"/>
                <a:ext cx="27708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>
            <a:extLst>
              <a:ext uri="{FF2B5EF4-FFF2-40B4-BE49-F238E27FC236}">
                <a16:creationId xmlns:a16="http://schemas.microsoft.com/office/drawing/2014/main" id="{01E80CF9-6D57-EF45-82C0-7ACB3A626ED9}"/>
              </a:ext>
            </a:extLst>
          </p:cNvPr>
          <p:cNvSpPr/>
          <p:nvPr/>
        </p:nvSpPr>
        <p:spPr>
          <a:xfrm>
            <a:off x="928398" y="4939934"/>
            <a:ext cx="78941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951B238E-8DF8-9048-A01D-80A9D6888DCC}"/>
                  </a:ext>
                </a:extLst>
              </p:cNvPr>
              <p:cNvSpPr txBox="1"/>
              <p:nvPr/>
            </p:nvSpPr>
            <p:spPr>
              <a:xfrm>
                <a:off x="1638442" y="4628261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951B238E-8DF8-9048-A01D-80A9D688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442" y="4628261"/>
                <a:ext cx="193258" cy="276999"/>
              </a:xfrm>
              <a:prstGeom prst="rect">
                <a:avLst/>
              </a:prstGeom>
              <a:blipFill>
                <a:blip r:embed="rId18"/>
                <a:stretch>
                  <a:fillRect l="-25000" r="-25000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FCE02DE0-D6BF-FE4F-8810-A7A0D4CA300D}"/>
                  </a:ext>
                </a:extLst>
              </p:cNvPr>
              <p:cNvSpPr txBox="1"/>
              <p:nvPr/>
            </p:nvSpPr>
            <p:spPr>
              <a:xfrm>
                <a:off x="3261588" y="4335152"/>
                <a:ext cx="3276346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𝑚𝑞</m:t>
                        </m:r>
                        <m:d>
                          <m:d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ctrlP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ja-JP" sz="1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−1)(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−1)(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kumimoji="1" lang="en-US" altLang="ja-JP" sz="1600" dirty="0"/>
                  <a:t> </a:t>
                </a:r>
                <a:endParaRPr kumimoji="1" lang="ja-JP" altLang="en-US" sz="160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FCE02DE0-D6BF-FE4F-8810-A7A0D4CA3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88" y="4335152"/>
                <a:ext cx="3276346" cy="524182"/>
              </a:xfrm>
              <a:prstGeom prst="rect">
                <a:avLst/>
              </a:prstGeom>
              <a:blipFill>
                <a:blip r:embed="rId19"/>
                <a:stretch>
                  <a:fillRect l="-1931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424EEEF7-7A61-8240-B118-64BA0273B383}"/>
                  </a:ext>
                </a:extLst>
              </p:cNvPr>
              <p:cNvSpPr txBox="1"/>
              <p:nvPr/>
            </p:nvSpPr>
            <p:spPr>
              <a:xfrm>
                <a:off x="3254016" y="3580304"/>
                <a:ext cx="1302023" cy="5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𝑓𝑐</m:t>
                          </m:r>
                        </m:den>
                      </m:f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424EEEF7-7A61-8240-B118-64BA0273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016" y="3580304"/>
                <a:ext cx="1302023" cy="511294"/>
              </a:xfrm>
              <a:prstGeom prst="rect">
                <a:avLst/>
              </a:prstGeom>
              <a:blipFill>
                <a:blip r:embed="rId20"/>
                <a:stretch>
                  <a:fillRect l="-2885" t="-2439" r="-3846" b="-195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D342C3D9-0649-BC42-8CC4-6D8B023B0327}"/>
                  </a:ext>
                </a:extLst>
              </p:cNvPr>
              <p:cNvSpPr txBox="1"/>
              <p:nvPr/>
            </p:nvSpPr>
            <p:spPr>
              <a:xfrm>
                <a:off x="2932824" y="5003672"/>
                <a:ext cx="4840991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ja-JP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78" name="テキスト ボックス 77">
                <a:extLst>
                  <a:ext uri="{FF2B5EF4-FFF2-40B4-BE49-F238E27FC236}">
                    <a16:creationId xmlns:a16="http://schemas.microsoft.com/office/drawing/2014/main" id="{D342C3D9-0649-BC42-8CC4-6D8B023B0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824" y="5003672"/>
                <a:ext cx="4840991" cy="521553"/>
              </a:xfrm>
              <a:prstGeom prst="rect">
                <a:avLst/>
              </a:prstGeom>
              <a:blipFill>
                <a:blip r:embed="rId2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EA8FA766-1E95-9242-9732-682A434B10DE}"/>
                  </a:ext>
                </a:extLst>
              </p:cNvPr>
              <p:cNvSpPr txBox="1"/>
              <p:nvPr/>
            </p:nvSpPr>
            <p:spPr>
              <a:xfrm>
                <a:off x="3243612" y="3106182"/>
                <a:ext cx="1685781" cy="5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79" name="テキスト ボックス 78">
                <a:extLst>
                  <a:ext uri="{FF2B5EF4-FFF2-40B4-BE49-F238E27FC236}">
                    <a16:creationId xmlns:a16="http://schemas.microsoft.com/office/drawing/2014/main" id="{EA8FA766-1E95-9242-9732-682A434B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612" y="3106182"/>
                <a:ext cx="1685781" cy="511294"/>
              </a:xfrm>
              <a:prstGeom prst="rect">
                <a:avLst/>
              </a:prstGeom>
              <a:blipFill>
                <a:blip r:embed="rId22"/>
                <a:stretch>
                  <a:fillRect l="-746" t="-2439" b="-170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E2A84B44-48DF-3C4D-BB9F-F691A34C4803}"/>
                  </a:ext>
                </a:extLst>
              </p:cNvPr>
              <p:cNvSpPr txBox="1"/>
              <p:nvPr/>
            </p:nvSpPr>
            <p:spPr>
              <a:xfrm>
                <a:off x="335111" y="5929894"/>
                <a:ext cx="8299708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1600" i="1"/>
              </a:p>
            </p:txBody>
          </p:sp>
        </mc:Choice>
        <mc:Fallback xmlns=""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E2A84B44-48DF-3C4D-BB9F-F691A34C4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11" y="5929894"/>
                <a:ext cx="8299708" cy="521553"/>
              </a:xfrm>
              <a:prstGeom prst="rect">
                <a:avLst/>
              </a:prstGeom>
              <a:blipFill>
                <a:blip r:embed="rId23"/>
                <a:stretch>
                  <a:fillRect t="-2381" r="-153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F85BC2AC-025B-5545-96C9-740C5B1096BD}"/>
                  </a:ext>
                </a:extLst>
              </p:cNvPr>
              <p:cNvSpPr txBox="1"/>
              <p:nvPr/>
            </p:nvSpPr>
            <p:spPr>
              <a:xfrm>
                <a:off x="922347" y="3703004"/>
                <a:ext cx="657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F85BC2AC-025B-5545-96C9-740C5B109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47" y="3703004"/>
                <a:ext cx="657231" cy="276999"/>
              </a:xfrm>
              <a:prstGeom prst="rect">
                <a:avLst/>
              </a:prstGeom>
              <a:blipFill>
                <a:blip r:embed="rId24"/>
                <a:stretch>
                  <a:fillRect l="-11538" t="-4545" r="-13462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C173C115-43D0-0647-B8AD-6A1F7DEAA4C7}"/>
                  </a:ext>
                </a:extLst>
              </p:cNvPr>
              <p:cNvSpPr txBox="1"/>
              <p:nvPr/>
            </p:nvSpPr>
            <p:spPr>
              <a:xfrm>
                <a:off x="276530" y="5580790"/>
                <a:ext cx="6022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ラグランジュの補間公式で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𝑥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=0</m:t>
                    </m:r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とした場合と一致する</a:t>
                </a:r>
              </a:p>
            </p:txBody>
          </p:sp>
        </mc:Choice>
        <mc:Fallback xmlns=""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C173C115-43D0-0647-B8AD-6A1F7DEA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0" y="5580790"/>
                <a:ext cx="6022226" cy="369332"/>
              </a:xfrm>
              <a:prstGeom prst="rect">
                <a:avLst/>
              </a:prstGeom>
              <a:blipFill>
                <a:blip r:embed="rId25"/>
                <a:stretch>
                  <a:fillRect l="-842" t="-3226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172EC527-F3C1-2E49-9059-4A81731727BE}"/>
              </a:ext>
            </a:extLst>
          </p:cNvPr>
          <p:cNvSpPr/>
          <p:nvPr/>
        </p:nvSpPr>
        <p:spPr>
          <a:xfrm>
            <a:off x="5371936" y="159646"/>
            <a:ext cx="3435461" cy="415498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Determine if a bisection is needed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(e) &lt; </a:t>
            </a:r>
            <a:r>
              <a:rPr lang="en" altLang="ja-JP" sz="8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tol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or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(fa) &lt;= </a:t>
            </a:r>
            <a:r>
              <a:rPr lang="en" altLang="ja-JP" sz="8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(fb)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e := m;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d := e;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else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s := fb/fa;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a == c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8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linear interpolation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 := </a:t>
            </a:r>
            <a:r>
              <a:rPr lang="en" altLang="ja-JP" sz="8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*m*s;</a:t>
            </a:r>
          </a:p>
          <a:p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q := </a:t>
            </a:r>
            <a:r>
              <a:rPr lang="en" altLang="ja-JP" sz="8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- s;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else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8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inverse quadratic interpolation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q := fa/fc;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r := fb/fc;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 := s*(</a:t>
            </a:r>
            <a:r>
              <a:rPr lang="en" altLang="ja-JP" sz="8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*m*q*(q - r) - (b - a)*(r - </a:t>
            </a:r>
            <a:r>
              <a:rPr lang="en" altLang="ja-JP" sz="8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));</a:t>
            </a:r>
          </a:p>
          <a:p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q := (q - </a:t>
            </a:r>
            <a:r>
              <a:rPr lang="en" altLang="ja-JP" sz="8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)*(r - </a:t>
            </a:r>
            <a:r>
              <a:rPr lang="en" altLang="ja-JP" sz="8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)*(s - </a:t>
            </a:r>
            <a:r>
              <a:rPr lang="en" altLang="ja-JP" sz="8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p &gt; </a:t>
            </a:r>
            <a:r>
              <a:rPr lang="en" altLang="ja-JP" sz="8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</a:t>
            </a:r>
            <a:r>
              <a:rPr lang="en-US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q := -q;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else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 := -p;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s := e;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e := d;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*p &lt; </a:t>
            </a:r>
            <a:r>
              <a:rPr lang="en" altLang="ja-JP" sz="8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*m*q - </a:t>
            </a:r>
            <a:r>
              <a:rPr lang="en" altLang="ja-JP" sz="8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8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tol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*q)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and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p &lt; </a:t>
            </a:r>
            <a:r>
              <a:rPr lang="en" altLang="ja-JP" sz="8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abs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8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0.5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*s*q)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then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8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interpolation successful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8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 := p/q;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else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</a:t>
            </a:r>
            <a:r>
              <a:rPr lang="en" altLang="ja-JP" sz="8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use bi-section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e := m;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d := e;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8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if</a:t>
            </a:r>
            <a:r>
              <a:rPr lang="en" altLang="ja-JP" sz="8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8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92C2A1BE-DC79-5B4F-8B2A-B7AC7B0CA81C}"/>
              </a:ext>
            </a:extLst>
          </p:cNvPr>
          <p:cNvSpPr txBox="1"/>
          <p:nvPr/>
        </p:nvSpPr>
        <p:spPr>
          <a:xfrm>
            <a:off x="299750" y="2351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補間式の検算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5BF79DD2-5BD7-504E-A9AD-1E6A849DE45C}"/>
                  </a:ext>
                </a:extLst>
              </p:cNvPr>
              <p:cNvSpPr txBox="1"/>
              <p:nvPr/>
            </p:nvSpPr>
            <p:spPr>
              <a:xfrm>
                <a:off x="534680" y="171103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7" name="テキスト ボックス 86">
                <a:extLst>
                  <a:ext uri="{FF2B5EF4-FFF2-40B4-BE49-F238E27FC236}">
                    <a16:creationId xmlns:a16="http://schemas.microsoft.com/office/drawing/2014/main" id="{5BF79DD2-5BD7-504E-A9AD-1E6A849D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0" y="1711032"/>
                <a:ext cx="181139" cy="276999"/>
              </a:xfrm>
              <a:prstGeom prst="rect">
                <a:avLst/>
              </a:prstGeom>
              <a:blipFill>
                <a:blip r:embed="rId26"/>
                <a:stretch>
                  <a:fillRect l="-26667" r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40137B41-1B9B-5D40-9DBB-E0519295C892}"/>
              </a:ext>
            </a:extLst>
          </p:cNvPr>
          <p:cNvCxnSpPr/>
          <p:nvPr/>
        </p:nvCxnSpPr>
        <p:spPr>
          <a:xfrm flipV="1">
            <a:off x="1905102" y="3551210"/>
            <a:ext cx="0" cy="1567883"/>
          </a:xfrm>
          <a:prstGeom prst="straightConnector1">
            <a:avLst/>
          </a:prstGeom>
          <a:ln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2C50B392-C303-764C-A966-31B10637E597}"/>
              </a:ext>
            </a:extLst>
          </p:cNvPr>
          <p:cNvCxnSpPr>
            <a:cxnSpLocks/>
          </p:cNvCxnSpPr>
          <p:nvPr/>
        </p:nvCxnSpPr>
        <p:spPr>
          <a:xfrm flipV="1">
            <a:off x="712263" y="1334988"/>
            <a:ext cx="0" cy="124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96C8C4FD-C116-E649-B0B5-402305677B34}"/>
                  </a:ext>
                </a:extLst>
              </p:cNvPr>
              <p:cNvSpPr txBox="1"/>
              <p:nvPr/>
            </p:nvSpPr>
            <p:spPr>
              <a:xfrm>
                <a:off x="194101" y="1251104"/>
                <a:ext cx="39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96C8C4FD-C116-E649-B0B5-402305677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01" y="1251104"/>
                <a:ext cx="396089" cy="369332"/>
              </a:xfrm>
              <a:prstGeom prst="rect">
                <a:avLst/>
              </a:prstGeom>
              <a:blipFill>
                <a:blip r:embed="rId27"/>
                <a:stretch>
                  <a:fillRect l="-3125" r="-62500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35C7F489-9CAB-1D40-BC15-332DDAF0405D}"/>
                  </a:ext>
                </a:extLst>
              </p:cNvPr>
              <p:cNvSpPr txBox="1"/>
              <p:nvPr/>
            </p:nvSpPr>
            <p:spPr>
              <a:xfrm>
                <a:off x="2705004" y="1894333"/>
                <a:ext cx="277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35C7F489-9CAB-1D40-BC15-332DDAF04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04" y="1894333"/>
                <a:ext cx="277088" cy="2769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4D3186EB-BBFE-0D4F-8E1E-849FB80C3708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9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A260CE3-E141-D84F-90AD-4368E5C3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22572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41739-A404-874F-87FA-E7FC9D73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>
                <a:solidFill>
                  <a:schemeClr val="accent1"/>
                </a:solidFill>
              </a:rPr>
              <a:t>setState_ph</a:t>
            </a:r>
            <a:r>
              <a:rPr kumimoji="1" lang="en-US" altLang="ja-JP" dirty="0">
                <a:solidFill>
                  <a:schemeClr val="accent1"/>
                </a:solidFill>
              </a:rPr>
              <a:t>(</a:t>
            </a:r>
            <a:r>
              <a:rPr kumimoji="1" lang="en-US" altLang="ja-JP" dirty="0" err="1">
                <a:solidFill>
                  <a:schemeClr val="accent1"/>
                </a:solidFill>
              </a:rPr>
              <a:t>p,h</a:t>
            </a:r>
            <a:r>
              <a:rPr kumimoji="1" lang="en-US" altLang="ja-JP" dirty="0">
                <a:solidFill>
                  <a:schemeClr val="accent1"/>
                </a:solidFill>
              </a:rPr>
              <a:t>) </a:t>
            </a:r>
            <a:r>
              <a:rPr kumimoji="1" lang="ja-JP" altLang="en-US">
                <a:solidFill>
                  <a:schemeClr val="accent1"/>
                </a:solidFill>
              </a:rPr>
              <a:t>のテスト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1B048B-0928-0C44-9B87-91775599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61</a:t>
            </a:fld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179046A-A4B0-C045-9310-F826F2E50D6F}"/>
              </a:ext>
            </a:extLst>
          </p:cNvPr>
          <p:cNvSpPr/>
          <p:nvPr/>
        </p:nvSpPr>
        <p:spPr>
          <a:xfrm>
            <a:off x="630000" y="1153940"/>
            <a:ext cx="7883999" cy="23493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T_ph_Check</a:t>
            </a:r>
            <a:endParaRPr lang="en" altLang="ja-JP" sz="16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Modelica.Media.IdealGases.SingleGases.CH4;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Medium.ThermodynamicState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state;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Modelica.Blocks.Interfaces.RealInput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p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   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Modelica.Blocks.Interfaces.RealInput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h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   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Modelica.Blocks.Interfaces.RealOutput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 =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</a:t>
            </a:r>
            <a:r>
              <a:rPr lang="en" altLang="ja-JP" sz="1600" b="1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setState_ph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(p, h);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 =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T_h_Check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93B4E39-AEAF-2644-A6B5-BFE0A8E61E13}"/>
              </a:ext>
            </a:extLst>
          </p:cNvPr>
          <p:cNvSpPr/>
          <p:nvPr/>
        </p:nvSpPr>
        <p:spPr>
          <a:xfrm>
            <a:off x="630000" y="3935054"/>
            <a:ext cx="7883999" cy="23493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H_pT_Check</a:t>
            </a:r>
            <a:endParaRPr lang="en" altLang="ja-JP" sz="16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Modelica.Media.IdealGases.SingleGases.CH4;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Medium.ThermodynamicState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state;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Modelica.Blocks.Interfaces.RealInput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p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Modelica.Blocks.Interfaces.RealInput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Modelica.Blocks.Interfaces.RealOutput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h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 =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</a:t>
            </a:r>
            <a:r>
              <a:rPr lang="en" altLang="ja-JP" sz="1600" b="1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setState_pT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(p, T);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 =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</a:t>
            </a:r>
            <a:r>
              <a:rPr lang="en" altLang="ja-JP" sz="1600" b="1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specificEnthalpy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(state);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H_T_Check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20B15E6-DCD4-D845-9979-BDDA4EC2D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628" y="4431817"/>
            <a:ext cx="1353548" cy="13558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FE2687B-7EC5-884C-AF74-99E3AAEF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28" y="1764876"/>
            <a:ext cx="1353548" cy="13627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E6F759-BFE7-5743-BAAC-9955F9389AAF}"/>
              </a:ext>
            </a:extLst>
          </p:cNvPr>
          <p:cNvSpPr txBox="1"/>
          <p:nvPr/>
        </p:nvSpPr>
        <p:spPr>
          <a:xfrm>
            <a:off x="629998" y="357523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温度からエンタルピを求める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E3C6328-2990-E547-A0E5-47719CAD738E}"/>
              </a:ext>
            </a:extLst>
          </p:cNvPr>
          <p:cNvSpPr txBox="1"/>
          <p:nvPr/>
        </p:nvSpPr>
        <p:spPr>
          <a:xfrm>
            <a:off x="629999" y="8640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エンタルピから温度を求める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8DC076-0520-8C45-8928-4429A4A86C26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6927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62B1E6-D39E-1840-8E2C-66FF1714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solidFill>
                  <a:srgbClr val="0070C0"/>
                </a:solidFill>
              </a:rPr>
              <a:t>setState_ps</a:t>
            </a:r>
            <a:r>
              <a:rPr kumimoji="1" lang="en-US" altLang="ja-JP" dirty="0">
                <a:solidFill>
                  <a:srgbClr val="0070C0"/>
                </a:solidFill>
              </a:rPr>
              <a:t>(</a:t>
            </a:r>
            <a:r>
              <a:rPr kumimoji="1" lang="en-US" altLang="ja-JP" dirty="0" err="1">
                <a:solidFill>
                  <a:srgbClr val="0070C0"/>
                </a:solidFill>
              </a:rPr>
              <a:t>p,s</a:t>
            </a:r>
            <a:r>
              <a:rPr kumimoji="1" lang="en-US" altLang="ja-JP" dirty="0">
                <a:solidFill>
                  <a:srgbClr val="0070C0"/>
                </a:solidFill>
              </a:rPr>
              <a:t>) </a:t>
            </a:r>
            <a:r>
              <a:rPr kumimoji="1" lang="ja-JP" altLang="en-US">
                <a:solidFill>
                  <a:srgbClr val="0070C0"/>
                </a:solidFill>
              </a:rPr>
              <a:t>のテスト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475E68-FE12-9642-8CCB-558B8659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62</a:t>
            </a:fld>
            <a:endParaRPr lang="ja-JP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A27CC7-2ED6-4B49-A948-A3AA71731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BFB4D5-150E-0F40-8677-ACD71446D3BE}"/>
              </a:ext>
            </a:extLst>
          </p:cNvPr>
          <p:cNvSpPr/>
          <p:nvPr/>
        </p:nvSpPr>
        <p:spPr>
          <a:xfrm>
            <a:off x="630001" y="1189197"/>
            <a:ext cx="7883999" cy="23493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S_pT_Check</a:t>
            </a:r>
            <a:endParaRPr lang="en" altLang="ja-JP" sz="16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Modelica.Media.IdealGases.SingleGases.CH4;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Medium.ThermodynamicState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state;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Modelica.Blocks.Interfaces.RealInput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p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Modelica.Blocks.Interfaces.RealInput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Modelica.Blocks.Interfaces.RealOutput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 =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</a:t>
            </a:r>
            <a:r>
              <a:rPr lang="en" altLang="ja-JP" sz="1600" b="1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setState_pT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(p, T);</a:t>
            </a:r>
          </a:p>
          <a:p>
            <a:pPr>
              <a:lnSpc>
                <a:spcPts val="1620"/>
              </a:lnSpc>
            </a:pP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 =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</a:t>
            </a:r>
            <a:r>
              <a:rPr lang="en" altLang="ja-JP" sz="1600" b="1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specificEntropy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(state);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S_pT_Check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62980E8-0211-EC4C-BD0E-C03069EC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523" y="1739354"/>
            <a:ext cx="1259854" cy="124904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18A894-2887-A74B-A8C2-87D6D58D983B}"/>
              </a:ext>
            </a:extLst>
          </p:cNvPr>
          <p:cNvSpPr txBox="1"/>
          <p:nvPr/>
        </p:nvSpPr>
        <p:spPr>
          <a:xfrm>
            <a:off x="629999" y="8640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圧力と温度からエントロピを求める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5B4D8B2-C8AF-1A45-BAC4-414532B25EB5}"/>
              </a:ext>
            </a:extLst>
          </p:cNvPr>
          <p:cNvSpPr txBox="1"/>
          <p:nvPr/>
        </p:nvSpPr>
        <p:spPr>
          <a:xfrm>
            <a:off x="629998" y="357523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圧力とエントロピから温度を求める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E2F559-904A-AD43-BB45-CF07B970FF73}"/>
              </a:ext>
            </a:extLst>
          </p:cNvPr>
          <p:cNvSpPr/>
          <p:nvPr/>
        </p:nvSpPr>
        <p:spPr>
          <a:xfrm>
            <a:off x="629998" y="3960789"/>
            <a:ext cx="7884002" cy="234936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T_ps_Check</a:t>
            </a:r>
            <a:endParaRPr lang="en" altLang="ja-JP" sz="16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replaceable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Medium = Modelica.Media.IdealGases.SingleGases.CH4;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Medium.ThermodynamicState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state;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Modelica.Blocks.Interfaces.RealInput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p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Modelica.Blocks.Interfaces.RealInput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s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Modelica.Blocks.Interfaces.RealOutput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equation</a:t>
            </a:r>
          </a:p>
          <a:p>
            <a:pPr>
              <a:lnSpc>
                <a:spcPts val="1620"/>
              </a:lnSpc>
            </a:pP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state =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Medium.</a:t>
            </a:r>
            <a:r>
              <a:rPr lang="en" altLang="ja-JP" sz="1600" b="1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setState_ps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(p, s);</a:t>
            </a:r>
          </a:p>
          <a:p>
            <a:pPr>
              <a:lnSpc>
                <a:spcPts val="1620"/>
              </a:lnSpc>
            </a:pP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T = </a:t>
            </a:r>
            <a:r>
              <a:rPr lang="en" altLang="ja-JP" sz="16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6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 ...);</a:t>
            </a:r>
          </a:p>
          <a:p>
            <a:pPr>
              <a:lnSpc>
                <a:spcPts val="1620"/>
              </a:lnSpc>
            </a:pP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T_ps_Check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43FC054-838B-D642-A8E8-1D4C85A3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787" y="4666592"/>
            <a:ext cx="1254590" cy="126318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34AD9EE-DFC6-1442-9806-B2D72FFDD96D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79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4B78FF4-B3AC-1945-AE7E-5460D1BD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90" y="636066"/>
            <a:ext cx="4162185" cy="232905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29551BC-C0FB-9240-8265-E361C3A6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78" y="3441311"/>
            <a:ext cx="3360363" cy="20766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AD829AB-6B15-8B41-A8DA-0997205E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rgbClr val="0070C0"/>
                </a:solidFill>
              </a:rPr>
              <a:t>テスト結果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433250-2F3B-CA4E-BF13-479E68C6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63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70B0BA-C6AD-B442-9282-DF6B046D892D}"/>
              </a:ext>
            </a:extLst>
          </p:cNvPr>
          <p:cNvSpPr txBox="1"/>
          <p:nvPr/>
        </p:nvSpPr>
        <p:spPr>
          <a:xfrm>
            <a:off x="1482822" y="3746983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温度からエンタルピ</a:t>
            </a:r>
            <a:endParaRPr kumimoji="1" lang="en-US" altLang="ja-JP" sz="1400" dirty="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sz="1400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</a:t>
            </a:r>
            <a:r>
              <a:rPr lang="en-US" altLang="ja-JP" sz="1400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_pT_check</a:t>
            </a:r>
            <a:endParaRPr kumimoji="1" lang="ja-JP" altLang="en-US" sz="140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EBD1608-B23D-154B-935C-368ED9BE3C23}"/>
              </a:ext>
            </a:extLst>
          </p:cNvPr>
          <p:cNvSpPr txBox="1"/>
          <p:nvPr/>
        </p:nvSpPr>
        <p:spPr>
          <a:xfrm>
            <a:off x="2798379" y="4802079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エンタルピから温度</a:t>
            </a:r>
            <a:endParaRPr kumimoji="1" lang="en-US" altLang="ja-JP" sz="14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sz="14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T_ph_check</a:t>
            </a:r>
            <a:endParaRPr kumimoji="1" lang="ja-JP" altLang="en-US" sz="14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46B04D3-4228-D74A-AC40-9BAAED142988}"/>
              </a:ext>
            </a:extLst>
          </p:cNvPr>
          <p:cNvSpPr txBox="1"/>
          <p:nvPr/>
        </p:nvSpPr>
        <p:spPr>
          <a:xfrm>
            <a:off x="2216594" y="5540743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</a:t>
            </a:r>
            <a:r>
              <a:rPr kumimoji="1"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[K]</a:t>
            </a:r>
            <a:endParaRPr kumimoji="1" lang="ja-JP" altLang="en-US" sz="16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C5AE10-3DA5-1842-9F73-17AF3BAE154D}"/>
              </a:ext>
            </a:extLst>
          </p:cNvPr>
          <p:cNvSpPr txBox="1"/>
          <p:nvPr/>
        </p:nvSpPr>
        <p:spPr>
          <a:xfrm rot="16200000">
            <a:off x="-154415" y="421002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比エンタルピ</a:t>
            </a:r>
            <a:r>
              <a:rPr kumimoji="1"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[J/kg]</a:t>
            </a:r>
            <a:endParaRPr kumimoji="1" lang="ja-JP" altLang="en-US" sz="16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F132CFD-4098-8046-8670-3DA260550DBB}"/>
              </a:ext>
            </a:extLst>
          </p:cNvPr>
          <p:cNvCxnSpPr/>
          <p:nvPr/>
        </p:nvCxnSpPr>
        <p:spPr>
          <a:xfrm>
            <a:off x="2216594" y="4283207"/>
            <a:ext cx="332951" cy="45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8899FDA-8F8C-A146-92E0-4616881B6364}"/>
              </a:ext>
            </a:extLst>
          </p:cNvPr>
          <p:cNvCxnSpPr/>
          <p:nvPr/>
        </p:nvCxnSpPr>
        <p:spPr>
          <a:xfrm flipH="1" flipV="1">
            <a:off x="3343829" y="4483705"/>
            <a:ext cx="227039" cy="25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563D91C-15E4-6543-99FE-1CF552229D15}"/>
              </a:ext>
            </a:extLst>
          </p:cNvPr>
          <p:cNvSpPr/>
          <p:nvPr/>
        </p:nvSpPr>
        <p:spPr>
          <a:xfrm>
            <a:off x="2311085" y="2237315"/>
            <a:ext cx="20327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温度からエンタルピ</a:t>
            </a:r>
            <a:endParaRPr lang="en-US" altLang="ja-JP" sz="1400" dirty="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sz="1400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H_pT_check</a:t>
            </a:r>
            <a:endParaRPr lang="ja-JP" altLang="en-US" sz="140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8F784EB-078C-1D44-B160-845DC913B855}"/>
              </a:ext>
            </a:extLst>
          </p:cNvPr>
          <p:cNvSpPr txBox="1"/>
          <p:nvPr/>
        </p:nvSpPr>
        <p:spPr>
          <a:xfrm>
            <a:off x="2991693" y="431236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エンタルピから温度</a:t>
            </a:r>
            <a:endParaRPr kumimoji="1" lang="en-US" altLang="ja-JP" sz="14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sz="14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T_ph_check</a:t>
            </a:r>
            <a:endParaRPr kumimoji="1" lang="ja-JP" altLang="en-US" sz="14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96231DC5-967F-324A-B091-9323C40F3F3B}"/>
              </a:ext>
            </a:extLst>
          </p:cNvPr>
          <p:cNvCxnSpPr/>
          <p:nvPr/>
        </p:nvCxnSpPr>
        <p:spPr>
          <a:xfrm flipH="1" flipV="1">
            <a:off x="2798379" y="1931276"/>
            <a:ext cx="230571" cy="306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A808B21-C9BC-1C4A-B7BF-58922663E14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920794" y="954456"/>
            <a:ext cx="253317" cy="27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CF234A4-8BBE-9C4B-8BB9-2A80C7C52EDE}"/>
              </a:ext>
            </a:extLst>
          </p:cNvPr>
          <p:cNvSpPr txBox="1"/>
          <p:nvPr/>
        </p:nvSpPr>
        <p:spPr>
          <a:xfrm>
            <a:off x="864109" y="272348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200〜1000 ℃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BBF361E-9150-594C-B347-0665E683B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25" y="3406044"/>
            <a:ext cx="3351775" cy="2088147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99FB817-3087-0A4F-8401-B062B462E577}"/>
              </a:ext>
            </a:extLst>
          </p:cNvPr>
          <p:cNvSpPr txBox="1"/>
          <p:nvPr/>
        </p:nvSpPr>
        <p:spPr>
          <a:xfrm>
            <a:off x="6378142" y="551625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</a:t>
            </a:r>
            <a:r>
              <a:rPr kumimoji="1"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[K]</a:t>
            </a:r>
            <a:endParaRPr kumimoji="1" lang="ja-JP" altLang="en-US" sz="16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6726A6E-34B2-1A42-AB60-07C6DA5B4F73}"/>
              </a:ext>
            </a:extLst>
          </p:cNvPr>
          <p:cNvSpPr txBox="1"/>
          <p:nvPr/>
        </p:nvSpPr>
        <p:spPr>
          <a:xfrm rot="16200000">
            <a:off x="3616100" y="4303801"/>
            <a:ext cx="2299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比エントロピ</a:t>
            </a:r>
            <a:r>
              <a:rPr kumimoji="1"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[J/</a:t>
            </a:r>
            <a:r>
              <a:rPr kumimoji="1"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kg.K</a:t>
            </a:r>
            <a:r>
              <a:rPr kumimoji="1"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]</a:t>
            </a:r>
            <a:endParaRPr kumimoji="1" lang="ja-JP" altLang="en-US" sz="16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0A54765-6C98-8445-8DBF-221274235DA9}"/>
              </a:ext>
            </a:extLst>
          </p:cNvPr>
          <p:cNvSpPr txBox="1"/>
          <p:nvPr/>
        </p:nvSpPr>
        <p:spPr>
          <a:xfrm>
            <a:off x="6185140" y="482356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圧力とエントロピから温度</a:t>
            </a:r>
            <a:endParaRPr kumimoji="1" lang="en-US" altLang="ja-JP" sz="14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sz="14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T_ps_check</a:t>
            </a:r>
            <a:endParaRPr kumimoji="1" lang="ja-JP" altLang="en-US" sz="14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46B50AA-F501-7D4F-AC05-E947A309C51C}"/>
              </a:ext>
            </a:extLst>
          </p:cNvPr>
          <p:cNvSpPr txBox="1"/>
          <p:nvPr/>
        </p:nvSpPr>
        <p:spPr>
          <a:xfrm>
            <a:off x="5473671" y="362236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圧力と温度</a:t>
            </a:r>
            <a:r>
              <a:rPr kumimoji="1" lang="ja-JP" altLang="en-US" sz="140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からエントロピ</a:t>
            </a:r>
            <a:endParaRPr kumimoji="1" lang="en-US" altLang="ja-JP" sz="1400" dirty="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sz="1400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S_pT_check</a:t>
            </a:r>
            <a:endParaRPr kumimoji="1" lang="ja-JP" altLang="en-US" sz="140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052981C9-DCF0-C448-AC8F-AA4A13C7F789}"/>
              </a:ext>
            </a:extLst>
          </p:cNvPr>
          <p:cNvCxnSpPr>
            <a:cxnSpLocks/>
          </p:cNvCxnSpPr>
          <p:nvPr/>
        </p:nvCxnSpPr>
        <p:spPr>
          <a:xfrm>
            <a:off x="6206725" y="4167654"/>
            <a:ext cx="251225" cy="31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ED380CE2-7F4E-9442-B8FB-1B81D41A86BC}"/>
              </a:ext>
            </a:extLst>
          </p:cNvPr>
          <p:cNvCxnSpPr/>
          <p:nvPr/>
        </p:nvCxnSpPr>
        <p:spPr>
          <a:xfrm flipH="1" flipV="1">
            <a:off x="7196959" y="4322029"/>
            <a:ext cx="289691" cy="41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図 34">
            <a:extLst>
              <a:ext uri="{FF2B5EF4-FFF2-40B4-BE49-F238E27FC236}">
                <a16:creationId xmlns:a16="http://schemas.microsoft.com/office/drawing/2014/main" id="{8592AA8C-08AA-2F40-A989-5908DDF39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447" y="872553"/>
            <a:ext cx="3564172" cy="2067220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C2FA086-C054-CD48-8987-32E59D740EB1}"/>
              </a:ext>
            </a:extLst>
          </p:cNvPr>
          <p:cNvSpPr txBox="1"/>
          <p:nvPr/>
        </p:nvSpPr>
        <p:spPr>
          <a:xfrm>
            <a:off x="5696865" y="234546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圧力と温度</a:t>
            </a:r>
            <a:r>
              <a:rPr kumimoji="1" lang="ja-JP" altLang="en-US" sz="140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からエントロピ</a:t>
            </a:r>
            <a:endParaRPr kumimoji="1" lang="en-US" altLang="ja-JP" sz="1400" dirty="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sz="1400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S_pT_check</a:t>
            </a:r>
            <a:endParaRPr kumimoji="1" lang="ja-JP" altLang="en-US" sz="140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7E8D31A-6A49-0245-B3B8-2FF530C798D3}"/>
              </a:ext>
            </a:extLst>
          </p:cNvPr>
          <p:cNvSpPr txBox="1"/>
          <p:nvPr/>
        </p:nvSpPr>
        <p:spPr>
          <a:xfrm>
            <a:off x="5727256" y="44101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圧力とエントロピから温度</a:t>
            </a:r>
            <a:endParaRPr kumimoji="1" lang="en-US" altLang="ja-JP" sz="14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sz="14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T_ps_check</a:t>
            </a:r>
            <a:endParaRPr kumimoji="1" lang="ja-JP" altLang="en-US" sz="14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4D28B93-C9E6-4748-A950-FDEFB2FC0375}"/>
              </a:ext>
            </a:extLst>
          </p:cNvPr>
          <p:cNvCxnSpPr/>
          <p:nvPr/>
        </p:nvCxnSpPr>
        <p:spPr>
          <a:xfrm>
            <a:off x="6946276" y="996860"/>
            <a:ext cx="540374" cy="38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27EFB922-FCF0-7C4A-98A5-F702B66BA91B}"/>
              </a:ext>
            </a:extLst>
          </p:cNvPr>
          <p:cNvCxnSpPr/>
          <p:nvPr/>
        </p:nvCxnSpPr>
        <p:spPr>
          <a:xfrm flipH="1" flipV="1">
            <a:off x="6532533" y="1960599"/>
            <a:ext cx="364274" cy="359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B6002CD-1B24-3140-A761-0905882D7A7C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1402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E3EC9F-6267-E745-A2AF-E0A1C9D1F88C}"/>
              </a:ext>
            </a:extLst>
          </p:cNvPr>
          <p:cNvSpPr/>
          <p:nvPr/>
        </p:nvSpPr>
        <p:spPr>
          <a:xfrm>
            <a:off x="628649" y="843908"/>
            <a:ext cx="7885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latin typeface="MigMix 1P" charset="-128"/>
                <a:ea typeface="MigMix 1P" charset="-128"/>
                <a:cs typeface="MigMix 1P" charset="-128"/>
              </a:rPr>
              <a:t>I. </a:t>
            </a:r>
            <a:r>
              <a:rPr lang="ja-JP" altLang="en-US" sz="2400" b="1">
                <a:latin typeface="MigMix 1P" charset="-128"/>
                <a:ea typeface="MigMix 1P" charset="-128"/>
                <a:cs typeface="MigMix 1P" charset="-128"/>
              </a:rPr>
              <a:t>熱力学的状態変数を</a:t>
            </a:r>
            <a:r>
              <a:rPr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返す関数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73A930-F018-8948-9079-26F9F1687400}"/>
              </a:ext>
            </a:extLst>
          </p:cNvPr>
          <p:cNvSpPr txBox="1"/>
          <p:nvPr/>
        </p:nvSpPr>
        <p:spPr>
          <a:xfrm>
            <a:off x="628648" y="1717239"/>
            <a:ext cx="83171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ja-JP" i="1" dirty="0">
                <a:latin typeface="MigMix 1P" charset="-128"/>
                <a:ea typeface="MigMix 1P" charset="-128"/>
                <a:cs typeface="MigMix 1P" charset="-128"/>
              </a:rPr>
              <a:t>pressure(state)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i="1" dirty="0">
                <a:latin typeface="MigMix 1P" charset="-128"/>
                <a:ea typeface="MigMix 1P" charset="-128"/>
                <a:cs typeface="MigMix 1P" charset="-128"/>
              </a:rPr>
              <a:t>temperature(state)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ja-JP" i="1" dirty="0">
                <a:latin typeface="MigMix 1P" charset="-128"/>
                <a:ea typeface="MigMix 1P" charset="-128"/>
                <a:cs typeface="MigMix 1P" charset="-128"/>
              </a:rPr>
              <a:t>density(state)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i="1" dirty="0" err="1">
                <a:latin typeface="MigMix 1P" charset="-128"/>
                <a:ea typeface="MigMix 1P" charset="-128"/>
                <a:cs typeface="MigMix 1P" charset="-128"/>
              </a:rPr>
              <a:t>specificEnthalpy</a:t>
            </a:r>
            <a:r>
              <a:rPr lang="en-US" altLang="ja-JP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i="1" dirty="0" err="1">
                <a:latin typeface="MigMix 1P" charset="-128"/>
                <a:ea typeface="MigMix 1P" charset="-128"/>
                <a:cs typeface="MigMix 1P" charset="-128"/>
              </a:rPr>
              <a:t>specificInternalenergy</a:t>
            </a:r>
            <a:r>
              <a:rPr lang="en-US" altLang="ja-JP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i="1" dirty="0" err="1">
                <a:latin typeface="MigMix 1P" charset="-128"/>
                <a:ea typeface="MigMix 1P" charset="-128"/>
                <a:cs typeface="MigMix 1P" charset="-128"/>
              </a:rPr>
              <a:t>specificEntropy</a:t>
            </a:r>
            <a:r>
              <a:rPr lang="en-US" altLang="ja-JP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i="1" dirty="0" err="1">
                <a:latin typeface="MigMix 1P" charset="-128"/>
                <a:ea typeface="MigMix 1P" charset="-128"/>
                <a:cs typeface="MigMix 1P" charset="-128"/>
              </a:rPr>
              <a:t>specificGibbsEnergy</a:t>
            </a:r>
            <a:r>
              <a:rPr lang="en-US" altLang="ja-JP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i="1" dirty="0" err="1">
                <a:latin typeface="MigMix 1P" charset="-128"/>
                <a:ea typeface="MigMix 1P" charset="-128"/>
                <a:cs typeface="MigMix 1P" charset="-128"/>
              </a:rPr>
              <a:t>specificHelmholtzEnergy</a:t>
            </a:r>
            <a:r>
              <a:rPr lang="en-US" altLang="ja-JP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temperature_phX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p,h,X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temperature(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setSate_phX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p,h,X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temperarure_psX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p,s,X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temperature(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setState_psX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p,s,X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density_pTX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p,T,X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density(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setState_pTX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p,T,X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density_phX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p,h,X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density(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setState_phx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p,h,X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density_psX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p,s,X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density(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setState_psX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p,s,X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specificEnthalpy_pTX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p,T,X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specificEnthalpy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setState_pTX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p,T,X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specificEnthalpy_psX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p,s,X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specificEnthalpy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setState_psX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p,s,X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specificEntropy_pTX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p,t,X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specificEnthalpy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setState_pTX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p,t,X</a:t>
            </a:r>
            <a:r>
              <a:rPr lang="en-US" altLang="ja-JP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C83DAD-52EE-F04D-A86B-2775B6949834}"/>
              </a:ext>
            </a:extLst>
          </p:cNvPr>
          <p:cNvSpPr txBox="1"/>
          <p:nvPr/>
        </p:nvSpPr>
        <p:spPr>
          <a:xfrm>
            <a:off x="628648" y="1347907"/>
            <a:ext cx="713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kumimoji="1" lang="en-US" altLang="ja-JP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CD800E59-48CC-754F-B2A2-FFA60F73D5A9}"/>
              </a:ext>
            </a:extLst>
          </p:cNvPr>
          <p:cNvSpPr/>
          <p:nvPr/>
        </p:nvSpPr>
        <p:spPr>
          <a:xfrm>
            <a:off x="4711969" y="1795464"/>
            <a:ext cx="236593" cy="212380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B77449-CF7F-6641-A5A7-8246296732F0}"/>
              </a:ext>
            </a:extLst>
          </p:cNvPr>
          <p:cNvSpPr txBox="1"/>
          <p:nvPr/>
        </p:nvSpPr>
        <p:spPr>
          <a:xfrm>
            <a:off x="4948562" y="2534198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kumimoji="1" lang="en-US" altLang="ja-JP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で宣言する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partial function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5DA41479-08B1-2046-833F-247B50CB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6. </a:t>
            </a:r>
            <a:r>
              <a:rPr kumimoji="1" lang="ja-JP" altLang="en-US"/>
              <a:t>物性値関数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B75BC81-F25F-904D-9FFE-A610E9ED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64</a:t>
            </a:fld>
            <a:endParaRPr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33EAF0F-FB35-BA4D-B2CC-C370022E016E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1977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E8BF40-BF21-9E44-97D1-07C89FCE8CAD}"/>
              </a:ext>
            </a:extLst>
          </p:cNvPr>
          <p:cNvSpPr txBox="1"/>
          <p:nvPr/>
        </p:nvSpPr>
        <p:spPr>
          <a:xfrm>
            <a:off x="591482" y="654165"/>
            <a:ext cx="713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B. </a:t>
            </a:r>
            <a:r>
              <a:rPr kumimoji="1" lang="en-US" altLang="ja-JP" b="1" dirty="0" err="1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PartialPureSubStance</a:t>
            </a:r>
            <a:endParaRPr kumimoji="1" lang="ja-JP" altLang="en-US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67DE092-C107-B04E-8AAB-79F1B97DED98}"/>
              </a:ext>
            </a:extLst>
          </p:cNvPr>
          <p:cNvSpPr/>
          <p:nvPr/>
        </p:nvSpPr>
        <p:spPr>
          <a:xfrm>
            <a:off x="591482" y="1023497"/>
            <a:ext cx="8245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temperature_ph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p,h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temperature_phX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p,h,fill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temperarure_ps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p,s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temperature_psX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p,s,fill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presure_dT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d,T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pressure(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setState_dTX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d,T,fill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density_pT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p,T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density(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setState_pTX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p,T,fill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density_ph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p,h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density_phX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p,h,fill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density_ps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p,s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density_psX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p,s,fill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specificEnthalpy_dT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d,T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specificEnthalpy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setState_dTX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d,T,fill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specificEnthalpy_ps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p,s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specificEnthalpy_psX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p,s,fill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specificEnthalpy_pT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p,T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specificEnthalpy_pTX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p,T,fill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(0,0))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EB1D3D-B8E3-0A48-8EE8-765982E5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65</a:t>
            </a:fld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817F3B-6C87-954A-ABE5-C3054D25D331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4706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181DEF-DC01-0844-9D12-B5F3E22E08B0}"/>
              </a:ext>
            </a:extLst>
          </p:cNvPr>
          <p:cNvSpPr txBox="1"/>
          <p:nvPr/>
        </p:nvSpPr>
        <p:spPr>
          <a:xfrm>
            <a:off x="558666" y="417331"/>
            <a:ext cx="713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lang="en-US" altLang="ja-JP" b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lang="en-US" altLang="ja-JP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の式の中身　</a:t>
            </a:r>
            <a:endParaRPr kumimoji="1" lang="ja-JP" altLang="en-US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D1E2063-2989-FD44-A49E-FE0EE5454C67}"/>
              </a:ext>
            </a:extLst>
          </p:cNvPr>
          <p:cNvSpPr/>
          <p:nvPr/>
        </p:nvSpPr>
        <p:spPr>
          <a:xfrm>
            <a:off x="558665" y="786663"/>
            <a:ext cx="792586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pressure(state)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  <a:hlinkClick r:id="rId2" action="ppaction://hlinksldjump"/>
              </a:rPr>
              <a:t>state.p</a:t>
            </a:r>
            <a:endParaRPr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temperature(state)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  <a:hlinkClick r:id="rId2" action="ppaction://hlinksldjump"/>
              </a:rPr>
              <a:t>state.T</a:t>
            </a:r>
            <a:endParaRPr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density(state)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state.p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/(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data.R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*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specificEnthalpy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 =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Modelica.Media.IdealGases.Common.Functions.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  <a:hlinkClick r:id="rId3" action="ppaction://hlinksldjump"/>
              </a:rPr>
              <a:t>h_T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  <a:hlinkClick r:id="rId3" action="ppaction://hlinksldjump"/>
              </a:rPr>
              <a:t>(data,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  <a:hlinkClick r:id="rId3" action="ppaction://hlinksldjump"/>
              </a:rPr>
              <a:t>state.T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  <a:hlinkClick r:id="rId3" action="ppaction://hlinksldjump"/>
              </a:rPr>
              <a:t>)</a:t>
            </a:r>
            <a:endParaRPr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specificInternalenergy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Modelica.Media.IdealGases.Common.Functions.h_T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(data,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 -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data.R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*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state.T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specificEntropy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Modelica.Media.IdealGases.Common.Functions.s0_T(data,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 –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data.R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*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Modelica.Math.log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state.p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/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reference_p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specificGibbsEnergy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Modelica.Media.IdealGases.Common.Functions.h_T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(data,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 –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*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specificEntropy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specificHelmholtzEnergy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 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Modelica.Media.IdealGases.Common.Functions.h_t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(data,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  –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data.R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*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– 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state.T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*</a:t>
            </a:r>
            <a:r>
              <a:rPr lang="en-US" altLang="ja-JP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specificEntropy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6EECA1C-8973-8243-BB5B-CDAC5566A0B2}"/>
              </a:ext>
            </a:extLst>
          </p:cNvPr>
          <p:cNvCxnSpPr>
            <a:cxnSpLocks/>
          </p:cNvCxnSpPr>
          <p:nvPr/>
        </p:nvCxnSpPr>
        <p:spPr>
          <a:xfrm flipH="1">
            <a:off x="4756595" y="1078418"/>
            <a:ext cx="223967" cy="32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EDC4925-412D-F747-9E84-10253C39843A}"/>
              </a:ext>
            </a:extLst>
          </p:cNvPr>
          <p:cNvCxnSpPr>
            <a:cxnSpLocks/>
          </p:cNvCxnSpPr>
          <p:nvPr/>
        </p:nvCxnSpPr>
        <p:spPr>
          <a:xfrm flipH="1">
            <a:off x="4864482" y="771989"/>
            <a:ext cx="1247514" cy="175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1CACE2-D15D-8F42-939F-EF61B2C63523}"/>
              </a:ext>
            </a:extLst>
          </p:cNvPr>
          <p:cNvSpPr/>
          <p:nvPr/>
        </p:nvSpPr>
        <p:spPr>
          <a:xfrm>
            <a:off x="6135001" y="965423"/>
            <a:ext cx="2824316" cy="927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FF32903-E4BB-6E44-BFC1-E754A9A602E1}"/>
                  </a:ext>
                </a:extLst>
              </p:cNvPr>
              <p:cNvSpPr/>
              <p:nvPr/>
            </p:nvSpPr>
            <p:spPr>
              <a:xfrm>
                <a:off x="6197467" y="1145552"/>
                <a:ext cx="2669513" cy="613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ja-JP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6FF32903-E4BB-6E44-BFC1-E754A9A60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467" y="1145552"/>
                <a:ext cx="2669513" cy="61375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E825ED0-A8F8-7540-AB5C-306F0A86A039}"/>
                  </a:ext>
                </a:extLst>
              </p:cNvPr>
              <p:cNvSpPr txBox="1"/>
              <p:nvPr/>
            </p:nvSpPr>
            <p:spPr>
              <a:xfrm>
                <a:off x="6234500" y="1523358"/>
                <a:ext cx="2150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  <a:latin typeface="Migu 1M" panose="020B0509020203020207" pitchFamily="49" charset="-128"/>
                    <a:ea typeface="Migu 1M" panose="020B0509020203020207" pitchFamily="49" charset="-128"/>
                  </a:rPr>
                  <a:t> </a:t>
                </a:r>
                <a:r>
                  <a:rPr kumimoji="1" lang="en-US" altLang="ja-JP" dirty="0" err="1">
                    <a:solidFill>
                      <a:schemeClr val="tx1"/>
                    </a:solidFill>
                    <a:latin typeface="Migu 1M" panose="020B0509020203020207" pitchFamily="49" charset="-128"/>
                    <a:ea typeface="Migu 1M" panose="020B0509020203020207" pitchFamily="49" charset="-128"/>
                  </a:rPr>
                  <a:t>reference_p</a:t>
                </a:r>
                <a:endParaRPr kumimoji="1" lang="ja-JP" altLang="en-US">
                  <a:latin typeface="Migu 1M" panose="020B0509020203020207" pitchFamily="49" charset="-128"/>
                  <a:ea typeface="Migu 1M" panose="020B0509020203020207" pitchFamily="49" charset="-128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E825ED0-A8F8-7540-AB5C-306F0A86A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00" y="1523358"/>
                <a:ext cx="2150532" cy="369332"/>
              </a:xfrm>
              <a:prstGeom prst="rect">
                <a:avLst/>
              </a:prstGeom>
              <a:blipFill>
                <a:blip r:embed="rId5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7336FB0F-F95C-CD47-BF04-4E8C6333EBF1}"/>
              </a:ext>
            </a:extLst>
          </p:cNvPr>
          <p:cNvCxnSpPr>
            <a:stCxn id="7" idx="1"/>
          </p:cNvCxnSpPr>
          <p:nvPr/>
        </p:nvCxnSpPr>
        <p:spPr>
          <a:xfrm flipH="1">
            <a:off x="4892475" y="1429057"/>
            <a:ext cx="1242526" cy="1912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7A571B3-E69F-AA4A-9AEA-B2DE7AE80246}"/>
              </a:ext>
            </a:extLst>
          </p:cNvPr>
          <p:cNvSpPr/>
          <p:nvPr/>
        </p:nvSpPr>
        <p:spPr>
          <a:xfrm>
            <a:off x="6118062" y="213951"/>
            <a:ext cx="2266970" cy="696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AAAFB13-1281-8248-B740-2D2E3C80EE26}"/>
                  </a:ext>
                </a:extLst>
              </p:cNvPr>
              <p:cNvSpPr txBox="1"/>
              <p:nvPr/>
            </p:nvSpPr>
            <p:spPr>
              <a:xfrm>
                <a:off x="6111996" y="520838"/>
                <a:ext cx="2212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𝑝𝑣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AAAFB13-1281-8248-B740-2D2E3C80E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996" y="520838"/>
                <a:ext cx="2212080" cy="276999"/>
              </a:xfrm>
              <a:prstGeom prst="rect">
                <a:avLst/>
              </a:prstGeom>
              <a:blipFill>
                <a:blip r:embed="rId6"/>
                <a:stretch>
                  <a:fillRect l="-571" t="-4348" r="-1714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49AE4BB-3D39-534D-BBBC-93DD22218841}"/>
              </a:ext>
            </a:extLst>
          </p:cNvPr>
          <p:cNvSpPr/>
          <p:nvPr/>
        </p:nvSpPr>
        <p:spPr>
          <a:xfrm>
            <a:off x="3950890" y="118277"/>
            <a:ext cx="1943751" cy="9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A86F8A38-8A49-B048-9415-8F2A7829FD31}"/>
                  </a:ext>
                </a:extLst>
              </p:cNvPr>
              <p:cNvSpPr txBox="1"/>
              <p:nvPr/>
            </p:nvSpPr>
            <p:spPr>
              <a:xfrm>
                <a:off x="3996660" y="511725"/>
                <a:ext cx="1210460" cy="5205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A86F8A38-8A49-B048-9415-8F2A7829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60" y="511725"/>
                <a:ext cx="1210460" cy="520527"/>
              </a:xfrm>
              <a:prstGeom prst="rect">
                <a:avLst/>
              </a:prstGeom>
              <a:blipFill>
                <a:blip r:embed="rId7"/>
                <a:stretch>
                  <a:fillRect l="-4167" t="-2381" r="-3125" b="-1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EA05DD-88FC-8343-938E-125B168AEECE}"/>
              </a:ext>
            </a:extLst>
          </p:cNvPr>
          <p:cNvSpPr txBox="1"/>
          <p:nvPr/>
        </p:nvSpPr>
        <p:spPr>
          <a:xfrm>
            <a:off x="3887340" y="14845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密度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状態方程式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51C358A-5B76-DC47-A541-0FF93AE9BDBA}"/>
              </a:ext>
            </a:extLst>
          </p:cNvPr>
          <p:cNvSpPr txBox="1"/>
          <p:nvPr/>
        </p:nvSpPr>
        <p:spPr>
          <a:xfrm>
            <a:off x="6067656" y="1775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内部エネルギー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C77424F-92EB-774E-9748-155DE34B75C0}"/>
              </a:ext>
            </a:extLst>
          </p:cNvPr>
          <p:cNvSpPr txBox="1"/>
          <p:nvPr/>
        </p:nvSpPr>
        <p:spPr>
          <a:xfrm>
            <a:off x="6135001" y="9288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比エントロピ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4B3DA90-81C2-6D45-A3F5-3F8E4F9C3842}"/>
                  </a:ext>
                </a:extLst>
              </p:cNvPr>
              <p:cNvSpPr txBox="1"/>
              <p:nvPr/>
            </p:nvSpPr>
            <p:spPr>
              <a:xfrm>
                <a:off x="2721824" y="5634143"/>
                <a:ext cx="2492990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ギブズ自由エネルギー</a:t>
                </a:r>
                <a:endParaRPr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𝑇𝑠</m:t>
                    </m:r>
                  </m:oMath>
                </a14:m>
                <a:r>
                  <a:rPr kumimoji="1" lang="en-US" altLang="ja-JP" dirty="0"/>
                  <a:t> 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4B3DA90-81C2-6D45-A3F5-3F8E4F9C3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824" y="5634143"/>
                <a:ext cx="2492990" cy="646331"/>
              </a:xfrm>
              <a:prstGeom prst="rect">
                <a:avLst/>
              </a:prstGeom>
              <a:blipFill>
                <a:blip r:embed="rId8"/>
                <a:stretch>
                  <a:fillRect l="-1515" t="-5882" r="-505" b="-19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A9F079A2-D71A-D347-A182-39BE07BDAEF5}"/>
              </a:ext>
            </a:extLst>
          </p:cNvPr>
          <p:cNvCxnSpPr>
            <a:cxnSpLocks/>
          </p:cNvCxnSpPr>
          <p:nvPr/>
        </p:nvCxnSpPr>
        <p:spPr>
          <a:xfrm flipH="1" flipV="1">
            <a:off x="4710892" y="4416357"/>
            <a:ext cx="400603" cy="1171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6BADBCBD-25FF-4541-B770-9F327101B8A8}"/>
                  </a:ext>
                </a:extLst>
              </p:cNvPr>
              <p:cNvSpPr txBox="1"/>
              <p:nvPr/>
            </p:nvSpPr>
            <p:spPr>
              <a:xfrm>
                <a:off x="5421549" y="5587977"/>
                <a:ext cx="3185487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ヘルムホルツ自由エネルギー</a:t>
                </a:r>
                <a:endParaRPr kumimoji="1"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𝑇𝑠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6BADBCBD-25FF-4541-B770-9F327101B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549" y="5587977"/>
                <a:ext cx="3185487" cy="646331"/>
              </a:xfrm>
              <a:prstGeom prst="rect">
                <a:avLst/>
              </a:prstGeom>
              <a:blipFill>
                <a:blip r:embed="rId9"/>
                <a:stretch>
                  <a:fillRect l="-1587" t="-3846" r="-397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58B88E0-298B-1D48-9FD3-491A8C1B1CE1}"/>
              </a:ext>
            </a:extLst>
          </p:cNvPr>
          <p:cNvCxnSpPr/>
          <p:nvPr/>
        </p:nvCxnSpPr>
        <p:spPr>
          <a:xfrm flipH="1" flipV="1">
            <a:off x="6836507" y="5201055"/>
            <a:ext cx="173893" cy="36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2D2176F-435D-F24A-AE4E-C6FBAECA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66</a:t>
            </a:fld>
            <a:endParaRPr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7C8C55C-0185-CE49-88E2-BA8736E7BEC5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0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3973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CCE8AD-014F-8342-A579-F990DA115F3F}"/>
              </a:ext>
            </a:extLst>
          </p:cNvPr>
          <p:cNvSpPr txBox="1"/>
          <p:nvPr/>
        </p:nvSpPr>
        <p:spPr>
          <a:xfrm>
            <a:off x="628650" y="812055"/>
            <a:ext cx="713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kumimoji="1" lang="en-US" altLang="ja-JP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endParaRPr kumimoji="1" lang="en-US" altLang="ja-JP" b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dynamicViscosity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  <a:endParaRPr kumimoji="1" lang="ja-JP" altLang="en-US" i="1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FA88210-A177-174A-8374-0DEADFA05853}"/>
              </a:ext>
            </a:extLst>
          </p:cNvPr>
          <p:cNvSpPr/>
          <p:nvPr/>
        </p:nvSpPr>
        <p:spPr>
          <a:xfrm>
            <a:off x="628650" y="2941509"/>
            <a:ext cx="6958924" cy="32316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2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2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dynamicViscosity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2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"Dynamic viscosity”</a:t>
            </a:r>
          </a:p>
          <a:p>
            <a:r>
              <a:rPr lang="en" altLang="ja-JP" sz="12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2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assert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2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].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hasCriticalData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2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"Failed to compute </a:t>
            </a:r>
            <a:r>
              <a:rPr lang="en" altLang="ja-JP" sz="12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dynamicViscosity</a:t>
            </a:r>
            <a:r>
              <a:rPr lang="en" altLang="ja-JP" sz="12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: For the species \"”</a:t>
            </a:r>
          </a:p>
          <a:p>
            <a:r>
              <a:rPr lang="en" altLang="ja-JP" sz="12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+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mediumName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2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"\" no critical data is available."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2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assert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2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].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hasDipoleMoment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2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"Failed to compute </a:t>
            </a:r>
            <a:r>
              <a:rPr lang="en" altLang="ja-JP" sz="12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dynamicViscosity</a:t>
            </a:r>
            <a:r>
              <a:rPr lang="en" altLang="ja-JP" sz="12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: For the species \"”</a:t>
            </a:r>
          </a:p>
          <a:p>
            <a:r>
              <a:rPr lang="en" altLang="ja-JP" sz="12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mediumName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2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"\" no critical data is available."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eta := </a:t>
            </a:r>
            <a:r>
              <a:rPr lang="en" altLang="ja-JP" sz="1200" b="1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Modelica.Media.IdealGases.Common.Functions.dynamicViscosityLowPressure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             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2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].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criticalTemperature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2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].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molarMass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2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].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criticalMolarVolume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2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].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acentricFactor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2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].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dipoleMoment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2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(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smoothOrder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2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2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2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dynamicViscosity</a:t>
            </a:r>
            <a:r>
              <a:rPr lang="en" altLang="ja-JP" sz="12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2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1FA4B3-9331-0B42-B927-BAC1300B198B}"/>
              </a:ext>
            </a:extLst>
          </p:cNvPr>
          <p:cNvSpPr/>
          <p:nvPr/>
        </p:nvSpPr>
        <p:spPr>
          <a:xfrm>
            <a:off x="628649" y="2602955"/>
            <a:ext cx="48736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SingleGasNasa.dynamicViscosity</a:t>
            </a:r>
            <a:r>
              <a:rPr lang="en-US" altLang="ja-JP" sz="16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64DAC26-6430-E04F-88B5-0E3DD4FF0AC5}"/>
              </a:ext>
            </a:extLst>
          </p:cNvPr>
          <p:cNvSpPr txBox="1"/>
          <p:nvPr/>
        </p:nvSpPr>
        <p:spPr>
          <a:xfrm>
            <a:off x="628649" y="1535330"/>
            <a:ext cx="7133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kumimoji="1" lang="en-US" altLang="ja-JP" b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endParaRPr kumimoji="1" lang="en-US" altLang="ja-JP" b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dynamicViscosity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dynamicViscosityLowPressure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T,Tc,M,Vc,w,mu,k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FB0D89-CDCA-B24D-86C7-2B23995C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II. </a:t>
            </a:r>
            <a:r>
              <a:rPr lang="ja-JP" altLang="en-US"/>
              <a:t>粘性率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6D8535D-24AC-D146-A2DA-A8180A2B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67</a:t>
            </a:fld>
            <a:endParaRPr lang="ja-JP" altLang="en-US"/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403C002C-03AA-5348-B29F-C38D342CEA10}"/>
              </a:ext>
            </a:extLst>
          </p:cNvPr>
          <p:cNvSpPr/>
          <p:nvPr/>
        </p:nvSpPr>
        <p:spPr>
          <a:xfrm>
            <a:off x="5416240" y="4797912"/>
            <a:ext cx="382131" cy="10219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72F1F58-2EFC-D14E-A9E9-8330AA3EAF9B}"/>
              </a:ext>
            </a:extLst>
          </p:cNvPr>
          <p:cNvSpPr txBox="1"/>
          <p:nvPr/>
        </p:nvSpPr>
        <p:spPr>
          <a:xfrm>
            <a:off x="5798371" y="4847235"/>
            <a:ext cx="1923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定数レコード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  <a:hlinkClick r:id="rId2" action="ppaction://hlinksldjump"/>
            </a:endParaRPr>
          </a:p>
          <a:p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fluidConstants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</a:p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のデータ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831E75B-34BA-754C-9F46-7714830B92C5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5239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ED2691-EF3A-C54A-A2BA-65D3D0A55F57}"/>
                  </a:ext>
                </a:extLst>
              </p:cNvPr>
              <p:cNvSpPr txBox="1"/>
              <p:nvPr/>
            </p:nvSpPr>
            <p:spPr>
              <a:xfrm>
                <a:off x="323735" y="1432884"/>
                <a:ext cx="2220031" cy="688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=40.785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𝑀𝑇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2/3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i="1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ED2691-EF3A-C54A-A2BA-65D3D0A55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35" y="1432884"/>
                <a:ext cx="2220031" cy="688009"/>
              </a:xfrm>
              <a:prstGeom prst="rect">
                <a:avLst/>
              </a:prstGeom>
              <a:blipFill>
                <a:blip r:embed="rId2"/>
                <a:stretch>
                  <a:fillRect l="-1705" b="-54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B4D5B6-81DA-7943-960E-7A015E36EE43}"/>
              </a:ext>
            </a:extLst>
          </p:cNvPr>
          <p:cNvSpPr txBox="1"/>
          <p:nvPr/>
        </p:nvSpPr>
        <p:spPr>
          <a:xfrm>
            <a:off x="610851" y="4908202"/>
            <a:ext cx="47064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: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粘性衝突積分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(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viscosity collision integral)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45109CF-B356-5D46-99CF-7F3551DFAC75}"/>
                  </a:ext>
                </a:extLst>
              </p:cNvPr>
              <p:cNvSpPr txBox="1"/>
              <p:nvPr/>
            </p:nvSpPr>
            <p:spPr>
              <a:xfrm>
                <a:off x="4704302" y="1478410"/>
                <a:ext cx="1648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絶対温度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[K]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45109CF-B356-5D46-99CF-7F3551DFA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302" y="1478410"/>
                <a:ext cx="1648143" cy="276999"/>
              </a:xfrm>
              <a:prstGeom prst="rect">
                <a:avLst/>
              </a:prstGeom>
              <a:blipFill>
                <a:blip r:embed="rId3"/>
                <a:stretch>
                  <a:fillRect l="-3817" t="-21739" r="-7634" b="-478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0E3CE95-6FC2-4042-9679-CDE3DE69380A}"/>
                  </a:ext>
                </a:extLst>
              </p:cNvPr>
              <p:cNvSpPr txBox="1"/>
              <p:nvPr/>
            </p:nvSpPr>
            <p:spPr>
              <a:xfrm>
                <a:off x="4704302" y="1161460"/>
                <a:ext cx="14909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en-US" altLang="ja-JP" dirty="0"/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粘性率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kumimoji="1" lang="en-US" altLang="ja-JP" dirty="0">
                    <a:solidFill>
                      <a:srgbClr val="FF000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en-US" altLang="ja-JP" dirty="0">
                    <a:solidFill>
                      <a:srgbClr val="FF000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P]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0E3CE95-6FC2-4042-9679-CDE3DE693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302" y="1161460"/>
                <a:ext cx="1490921" cy="276999"/>
              </a:xfrm>
              <a:prstGeom prst="rect">
                <a:avLst/>
              </a:prstGeom>
              <a:blipFill>
                <a:blip r:embed="rId4"/>
                <a:stretch>
                  <a:fillRect l="-5042" t="-21739" r="-7563" b="-478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006C9BD-C439-7F4B-A685-EB9F37553816}"/>
                  </a:ext>
                </a:extLst>
              </p:cNvPr>
              <p:cNvSpPr txBox="1"/>
              <p:nvPr/>
            </p:nvSpPr>
            <p:spPr>
              <a:xfrm>
                <a:off x="323735" y="2312064"/>
                <a:ext cx="3837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=1−0.2756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+0.059035 </m:t>
                      </m:r>
                      <m:sSubSup>
                        <m:sSub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B006C9BD-C439-7F4B-A685-EB9F37553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35" y="2312064"/>
                <a:ext cx="3837654" cy="276999"/>
              </a:xfrm>
              <a:prstGeom prst="rect">
                <a:avLst/>
              </a:prstGeom>
              <a:blipFill>
                <a:blip r:embed="rId5"/>
                <a:stretch>
                  <a:fillRect l="-658" t="-4348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84E5A39-42BF-E446-BA19-F69CD5D424F7}"/>
              </a:ext>
            </a:extLst>
          </p:cNvPr>
          <p:cNvSpPr txBox="1"/>
          <p:nvPr/>
        </p:nvSpPr>
        <p:spPr>
          <a:xfrm>
            <a:off x="1109784" y="3620546"/>
            <a:ext cx="311893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: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無次元双極子モーメント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(</a:t>
            </a:r>
            <a:r>
              <a:rPr kumimoji="1" lang="en-US" altLang="ja-JP" dirty="0"/>
              <a:t>dimensionless dipole moment)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ED74959-E258-A340-A695-70DB0F373C15}"/>
                  </a:ext>
                </a:extLst>
              </p:cNvPr>
              <p:cNvSpPr txBox="1"/>
              <p:nvPr/>
            </p:nvSpPr>
            <p:spPr>
              <a:xfrm>
                <a:off x="1087440" y="3032407"/>
                <a:ext cx="2056332" cy="52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=131.3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ED74959-E258-A340-A695-70DB0F373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40" y="3032407"/>
                <a:ext cx="2056332" cy="522772"/>
              </a:xfrm>
              <a:prstGeom prst="rect">
                <a:avLst/>
              </a:prstGeom>
              <a:blipFill>
                <a:blip r:embed="rId6"/>
                <a:stretch>
                  <a:fillRect l="-1840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9039471-73AC-5544-AC13-AAFA443E855D}"/>
                  </a:ext>
                </a:extLst>
              </p:cNvPr>
              <p:cNvSpPr txBox="1"/>
              <p:nvPr/>
            </p:nvSpPr>
            <p:spPr>
              <a:xfrm>
                <a:off x="309413" y="4482620"/>
                <a:ext cx="5234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p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 i="1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9039471-73AC-5544-AC13-AAFA443E8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3" y="4482620"/>
                <a:ext cx="5234253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1B492645-0465-2346-B266-445CADED08BF}"/>
                  </a:ext>
                </a:extLst>
              </p:cNvPr>
              <p:cNvSpPr txBox="1"/>
              <p:nvPr/>
            </p:nvSpPr>
            <p:spPr>
              <a:xfrm>
                <a:off x="754151" y="5343682"/>
                <a:ext cx="81225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=1.16145,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=0.14874,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=0.52487,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=0.77320,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=2.16178,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=2.43787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1B492645-0465-2346-B266-445CADED0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51" y="5343682"/>
                <a:ext cx="8122544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DF89AF5-36AB-5445-AD63-8FD8500C6A11}"/>
                  </a:ext>
                </a:extLst>
              </p:cNvPr>
              <p:cNvSpPr txBox="1"/>
              <p:nvPr/>
            </p:nvSpPr>
            <p:spPr>
              <a:xfrm>
                <a:off x="815202" y="5702033"/>
                <a:ext cx="2148857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1.2593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i="1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DF89AF5-36AB-5445-AD63-8FD8500C6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02" y="5702033"/>
                <a:ext cx="2148857" cy="572721"/>
              </a:xfrm>
              <a:prstGeom prst="rect">
                <a:avLst/>
              </a:prstGeom>
              <a:blipFill>
                <a:blip r:embed="rId9"/>
                <a:stretch>
                  <a:fillRect l="-1765" t="-2174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6913FC60-ED2A-4043-94FF-ED98DB47EC1B}"/>
                  </a:ext>
                </a:extLst>
              </p:cNvPr>
              <p:cNvSpPr/>
              <p:nvPr/>
            </p:nvSpPr>
            <p:spPr>
              <a:xfrm>
                <a:off x="4568206" y="1758142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モル質量</a:t>
                </a:r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lang="en-US" altLang="ja-JP" dirty="0">
                    <a:solidFill>
                      <a:srgbClr val="FF000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[g/</a:t>
                </a:r>
                <a:r>
                  <a:rPr lang="en-US" altLang="ja-JP" dirty="0" err="1">
                    <a:solidFill>
                      <a:srgbClr val="FF000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mol</a:t>
                </a:r>
                <a:r>
                  <a:rPr lang="en-US" altLang="ja-JP" dirty="0">
                    <a:solidFill>
                      <a:srgbClr val="FF000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]</a:t>
                </a:r>
              </a:p>
            </p:txBody>
          </p:sp>
        </mc:Choice>
        <mc:Fallback xmlns=""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6913FC60-ED2A-4043-94FF-ED98DB47E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6" y="1758142"/>
                <a:ext cx="2384820" cy="369332"/>
              </a:xfrm>
              <a:prstGeom prst="rect">
                <a:avLst/>
              </a:prstGeom>
              <a:blipFill>
                <a:blip r:embed="rId10"/>
                <a:stretch>
                  <a:fillRect t="-3226" r="-1070" b="-22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B471DD41-1AF6-DB4F-95C8-0201E73EB0C9}"/>
                  </a:ext>
                </a:extLst>
              </p:cNvPr>
              <p:cNvSpPr/>
              <p:nvPr/>
            </p:nvSpPr>
            <p:spPr>
              <a:xfrm>
                <a:off x="4568206" y="2055854"/>
                <a:ext cx="44079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𝑇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臨界温度</a:t>
                </a:r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(critical temperature) [K]</a:t>
                </a:r>
                <a:endParaRPr lang="ja-JP" altLang="en-US"/>
              </a:p>
            </p:txBody>
          </p:sp>
        </mc:Choice>
        <mc:Fallback xmlns=""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B471DD41-1AF6-DB4F-95C8-0201E73EB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6" y="2055854"/>
                <a:ext cx="4407938" cy="369332"/>
              </a:xfrm>
              <a:prstGeom prst="rect">
                <a:avLst/>
              </a:prstGeom>
              <a:blipFill>
                <a:blip r:embed="rId11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7BF3E510-E0E4-BA43-97AF-EB54D7F5FB2E}"/>
                  </a:ext>
                </a:extLst>
              </p:cNvPr>
              <p:cNvSpPr/>
              <p:nvPr/>
            </p:nvSpPr>
            <p:spPr>
              <a:xfrm>
                <a:off x="4568206" y="2373339"/>
                <a:ext cx="4530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臨界体積</a:t>
                </a:r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(critical volume) </a:t>
                </a:r>
                <a:r>
                  <a:rPr lang="en-US" altLang="ja-JP" dirty="0">
                    <a:solidFill>
                      <a:srgbClr val="FF000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[cm3/</a:t>
                </a:r>
                <a:r>
                  <a:rPr lang="en-US" altLang="ja-JP" dirty="0" err="1">
                    <a:solidFill>
                      <a:srgbClr val="FF000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mol</a:t>
                </a:r>
                <a:r>
                  <a:rPr lang="en-US" altLang="ja-JP" dirty="0">
                    <a:solidFill>
                      <a:srgbClr val="FF000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]</a:t>
                </a:r>
              </a:p>
            </p:txBody>
          </p:sp>
        </mc:Choice>
        <mc:Fallback xmlns=""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7BF3E510-E0E4-BA43-97AF-EB54D7F5F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06" y="2373339"/>
                <a:ext cx="4530398" cy="369332"/>
              </a:xfrm>
              <a:prstGeom prst="rect">
                <a:avLst/>
              </a:prstGeom>
              <a:blipFill>
                <a:blip r:embed="rId12"/>
                <a:stretch>
                  <a:fillRect t="-6667" r="-1124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B5D5B90-A218-6E40-AC94-16E508C96FFA}"/>
                  </a:ext>
                </a:extLst>
              </p:cNvPr>
              <p:cNvSpPr txBox="1"/>
              <p:nvPr/>
            </p:nvSpPr>
            <p:spPr>
              <a:xfrm>
                <a:off x="3416605" y="5715401"/>
                <a:ext cx="31763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dirty="0"/>
                  <a:t>: </a:t>
                </a:r>
                <a:r>
                  <a:rPr lang="en-US" altLang="ja-JP" dirty="0"/>
                  <a:t>Boltzmann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定数</a:t>
                </a:r>
                <a:endParaRPr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ja-JP" dirty="0"/>
                  <a:t>: pair-potential energy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の最小値</a:t>
                </a: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B5D5B90-A218-6E40-AC94-16E508C96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605" y="5715401"/>
                <a:ext cx="3176382" cy="553998"/>
              </a:xfrm>
              <a:prstGeom prst="rect">
                <a:avLst/>
              </a:prstGeom>
              <a:blipFill>
                <a:blip r:embed="rId13"/>
                <a:stretch>
                  <a:fillRect l="-2390" t="-11111" r="-3586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0E79A22E-58C4-284D-ADEF-0C679BCD348E}"/>
                  </a:ext>
                </a:extLst>
              </p:cNvPr>
              <p:cNvSpPr/>
              <p:nvPr/>
            </p:nvSpPr>
            <p:spPr>
              <a:xfrm>
                <a:off x="4588972" y="2705772"/>
                <a:ext cx="29765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偏心因子</a:t>
                </a:r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(</a:t>
                </a:r>
                <a:r>
                  <a:rPr lang="en-US" altLang="ja-JP" dirty="0"/>
                  <a:t>acentric factor)</a:t>
                </a:r>
              </a:p>
            </p:txBody>
          </p:sp>
        </mc:Choice>
        <mc:Fallback xmlns=""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0E79A22E-58C4-284D-ADEF-0C679BCD3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72" y="2705772"/>
                <a:ext cx="2976520" cy="369332"/>
              </a:xfrm>
              <a:prstGeom prst="rect">
                <a:avLst/>
              </a:prstGeom>
              <a:blipFill>
                <a:blip r:embed="rId14"/>
                <a:stretch>
                  <a:fillRect t="-6667" r="-424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D89CF691-37B8-9C45-BF23-22B92B9AC226}"/>
                  </a:ext>
                </a:extLst>
              </p:cNvPr>
              <p:cNvSpPr/>
              <p:nvPr/>
            </p:nvSpPr>
            <p:spPr>
              <a:xfrm>
                <a:off x="4635532" y="3003091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ja-JP" dirty="0"/>
                  <a:t>: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アルコールや酸など高い極性をもつ</a:t>
                </a:r>
                <a:endParaRPr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r>
                  <a:rPr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   </a:t>
                </a:r>
                <a:r>
                  <a:rPr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物質の修正値</a:t>
                </a:r>
                <a:endParaRPr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r>
                  <a:rPr lang="en-US" altLang="ja-JP" dirty="0"/>
                  <a:t>     ( special correction for highly polar</a:t>
                </a:r>
              </a:p>
              <a:p>
                <a:r>
                  <a:rPr lang="en-US" altLang="ja-JP" dirty="0"/>
                  <a:t>        substances such as alcohols and acid )</a:t>
                </a:r>
                <a:endParaRPr lang="ja-JP" altLang="en-US"/>
              </a:p>
            </p:txBody>
          </p:sp>
        </mc:Choice>
        <mc:Fallback xmlns=""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D89CF691-37B8-9C45-BF23-22B92B9AC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32" y="3003091"/>
                <a:ext cx="4572000" cy="1200329"/>
              </a:xfrm>
              <a:prstGeom prst="rect">
                <a:avLst/>
              </a:prstGeom>
              <a:blipFill>
                <a:blip r:embed="rId15"/>
                <a:stretch>
                  <a:fillRect t="-1042" b="-72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358A7C5-DECB-C44C-ACED-C8063624FD69}"/>
              </a:ext>
            </a:extLst>
          </p:cNvPr>
          <p:cNvSpPr/>
          <p:nvPr/>
        </p:nvSpPr>
        <p:spPr>
          <a:xfrm>
            <a:off x="369793" y="2612623"/>
            <a:ext cx="402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: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分子の形状や希薄ガスの極性の効果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A7153AD-031A-B54A-A236-04476CA2731B}"/>
              </a:ext>
            </a:extLst>
          </p:cNvPr>
          <p:cNvSpPr txBox="1"/>
          <p:nvPr/>
        </p:nvSpPr>
        <p:spPr>
          <a:xfrm>
            <a:off x="309413" y="358481"/>
            <a:ext cx="541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Chung, et al. (1984, 1988) </a:t>
            </a:r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の粘性率の計算方法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FE35F70-A12F-194A-ADEA-4690C827B09C}"/>
              </a:ext>
            </a:extLst>
          </p:cNvPr>
          <p:cNvSpPr/>
          <p:nvPr/>
        </p:nvSpPr>
        <p:spPr>
          <a:xfrm>
            <a:off x="309413" y="679261"/>
            <a:ext cx="8282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000000"/>
                </a:solidFill>
                <a:latin typeface="MigMix 1P" panose="020B0502020203020207" pitchFamily="34" charset="-128"/>
              </a:rPr>
              <a:t>Bruce E. Poling, John E. </a:t>
            </a:r>
            <a:r>
              <a:rPr lang="en" altLang="ja-JP" sz="1400" dirty="0" err="1">
                <a:solidFill>
                  <a:srgbClr val="000000"/>
                </a:solidFill>
                <a:latin typeface="MigMix 1P" panose="020B0502020203020207" pitchFamily="34" charset="-128"/>
              </a:rPr>
              <a:t>Prausnitz</a:t>
            </a:r>
            <a:r>
              <a:rPr lang="en" altLang="ja-JP" sz="1400" dirty="0">
                <a:solidFill>
                  <a:srgbClr val="000000"/>
                </a:solidFill>
                <a:latin typeface="MigMix 1P" panose="020B0502020203020207" pitchFamily="34" charset="-128"/>
              </a:rPr>
              <a:t>, John P. O'Connell, "The Properties of Gases and Liquids" 5th Ed. Mc Graw Hill.</a:t>
            </a:r>
            <a:endParaRPr lang="ja-JP" altLang="en-US" sz="14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D63A029-499F-F649-8374-7A7C56C0C8ED}"/>
              </a:ext>
            </a:extLst>
          </p:cNvPr>
          <p:cNvSpPr txBox="1"/>
          <p:nvPr/>
        </p:nvSpPr>
        <p:spPr>
          <a:xfrm>
            <a:off x="6488541" y="1124904"/>
            <a:ext cx="141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1 P = 0.1 </a:t>
            </a:r>
            <a:r>
              <a:rPr kumimoji="1" lang="en-US" altLang="ja-JP" dirty="0" err="1">
                <a:solidFill>
                  <a:srgbClr val="0070C0"/>
                </a:solidFill>
              </a:rPr>
              <a:t>Pa.s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A744DCC-16AA-A947-A346-38C1D7480CBB}"/>
                  </a:ext>
                </a:extLst>
              </p:cNvPr>
              <p:cNvSpPr txBox="1"/>
              <p:nvPr/>
            </p:nvSpPr>
            <p:spPr>
              <a:xfrm>
                <a:off x="4708421" y="4127956"/>
                <a:ext cx="43263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en-US" altLang="ja-JP" dirty="0"/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双極子モーメント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(dipole moment)[D]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A744DCC-16AA-A947-A346-38C1D7480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21" y="4127956"/>
                <a:ext cx="4326313" cy="276999"/>
              </a:xfrm>
              <a:prstGeom prst="rect">
                <a:avLst/>
              </a:prstGeom>
              <a:blipFill>
                <a:blip r:embed="rId16"/>
                <a:stretch>
                  <a:fillRect l="-1760" t="-21739" r="-2346" b="-478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445A35A-9123-B24F-BEBC-B70228E4EF6A}"/>
              </a:ext>
            </a:extLst>
          </p:cNvPr>
          <p:cNvSpPr txBox="1"/>
          <p:nvPr/>
        </p:nvSpPr>
        <p:spPr>
          <a:xfrm>
            <a:off x="8216769" y="4667286"/>
            <a:ext cx="75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debye</a:t>
            </a:r>
            <a:endParaRPr kumimoji="1" lang="ja-JP" altLang="en-US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DBD03F6A-364B-764B-9AC4-4600D0B0DDBA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8596457" y="4413140"/>
            <a:ext cx="203832" cy="25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82F1F59-AE67-7441-BD00-74266359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68</a:t>
            </a:fld>
            <a:endParaRPr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146F7AC-3A10-3647-9B1F-811F35175AF3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7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033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57E6285-262E-7045-9E70-D93DA82CE8DE}"/>
                  </a:ext>
                </a:extLst>
              </p:cNvPr>
              <p:cNvSpPr/>
              <p:nvPr/>
            </p:nvSpPr>
            <p:spPr>
              <a:xfrm>
                <a:off x="457908" y="939958"/>
                <a:ext cx="2684453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1_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𝑀𝑇</m:t>
                              </m:r>
                            </m:e>
                          </m:rad>
                        </m:num>
                        <m:den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57E6285-262E-7045-9E70-D93DA82CE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08" y="939958"/>
                <a:ext cx="2684453" cy="796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2276021-EBD3-8443-82E7-CA1022FF2587}"/>
                  </a:ext>
                </a:extLst>
              </p:cNvPr>
              <p:cNvSpPr txBox="1"/>
              <p:nvPr/>
            </p:nvSpPr>
            <p:spPr>
              <a:xfrm>
                <a:off x="800524" y="1803213"/>
                <a:ext cx="2894254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1_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=40.785∗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−9.5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B2276021-EBD3-8443-82E7-CA1022FF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24" y="1803213"/>
                <a:ext cx="2894254" cy="280077"/>
              </a:xfrm>
              <a:prstGeom prst="rect">
                <a:avLst/>
              </a:prstGeom>
              <a:blipFill>
                <a:blip r:embed="rId3"/>
                <a:stretch>
                  <a:fillRect l="-873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63433DC-E068-584F-AEAA-4914E5F79C0D}"/>
                  </a:ext>
                </a:extLst>
              </p:cNvPr>
              <p:cNvSpPr txBox="1"/>
              <p:nvPr/>
            </p:nvSpPr>
            <p:spPr>
              <a:xfrm>
                <a:off x="3923133" y="1803213"/>
                <a:ext cx="2277675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−9.5 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−2.5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63433DC-E068-584F-AEAA-4914E5F7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33" y="1803213"/>
                <a:ext cx="2277675" cy="280077"/>
              </a:xfrm>
              <a:prstGeom prst="rect">
                <a:avLst/>
              </a:prstGeom>
              <a:blipFill>
                <a:blip r:embed="rId4"/>
                <a:stretch>
                  <a:fillRect l="-1667" t="-13043" r="-556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D42B13E-752B-0B4A-B6C8-09385C3004E8}"/>
                  </a:ext>
                </a:extLst>
              </p:cNvPr>
              <p:cNvSpPr txBox="1"/>
              <p:nvPr/>
            </p:nvSpPr>
            <p:spPr>
              <a:xfrm>
                <a:off x="3873374" y="343771"/>
                <a:ext cx="30724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ja-JP" b="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ja-JP" dirty="0"/>
                  <a:t>[kg/</a:t>
                </a:r>
                <a:r>
                  <a:rPr kumimoji="1" lang="en-US" altLang="ja-JP" dirty="0" err="1"/>
                  <a:t>mol</a:t>
                </a:r>
                <a:r>
                  <a:rPr lang="en-US" altLang="ja-JP" dirty="0"/>
                  <a:t>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ja-JP" dirty="0"/>
                  <a:t> [g/</a:t>
                </a:r>
                <a:r>
                  <a:rPr lang="en-US" altLang="ja-JP" dirty="0" err="1"/>
                  <a:t>mol</a:t>
                </a:r>
                <a:r>
                  <a:rPr lang="en-US" altLang="ja-JP" dirty="0"/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ja-JP" b="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ja-JP" dirty="0"/>
                  <a:t>[m3/</a:t>
                </a:r>
                <a:r>
                  <a:rPr kumimoji="1" lang="en-US" altLang="ja-JP" dirty="0" err="1"/>
                  <a:t>mol</a:t>
                </a:r>
                <a:r>
                  <a:rPr kumimoji="1" lang="en-US" altLang="ja-JP" dirty="0"/>
                  <a:t>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ja-JP" dirty="0"/>
                  <a:t> [cm/</a:t>
                </a:r>
                <a:r>
                  <a:rPr kumimoji="1" lang="en-US" altLang="ja-JP" dirty="0" err="1"/>
                  <a:t>mol</a:t>
                </a:r>
                <a:r>
                  <a:rPr kumimoji="1" lang="en-US" altLang="ja-JP" dirty="0"/>
                  <a:t>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D42B13E-752B-0B4A-B6C8-09385C300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374" y="343771"/>
                <a:ext cx="3072444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736EDD7-0912-4E4A-A7FC-52B713BE8867}"/>
                  </a:ext>
                </a:extLst>
              </p:cNvPr>
              <p:cNvSpPr txBox="1"/>
              <p:nvPr/>
            </p:nvSpPr>
            <p:spPr>
              <a:xfrm>
                <a:off x="3899125" y="1043041"/>
                <a:ext cx="1816843" cy="602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0.5 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2/3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−2.5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736EDD7-0912-4E4A-A7FC-52B713BE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125" y="1043041"/>
                <a:ext cx="1816843" cy="602473"/>
              </a:xfrm>
              <a:prstGeom prst="rect">
                <a:avLst/>
              </a:prstGeom>
              <a:blipFill>
                <a:blip r:embed="rId6"/>
                <a:stretch>
                  <a:fillRect t="-4082" r="-694" b="-20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79FE0D9-18D4-FF49-B019-2AA2698F7F52}"/>
              </a:ext>
            </a:extLst>
          </p:cNvPr>
          <p:cNvCxnSpPr>
            <a:cxnSpLocks/>
          </p:cNvCxnSpPr>
          <p:nvPr/>
        </p:nvCxnSpPr>
        <p:spPr>
          <a:xfrm>
            <a:off x="5168629" y="1506279"/>
            <a:ext cx="188068" cy="219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153A76-4A84-2F48-9008-9019C6BEB2D5}"/>
                  </a:ext>
                </a:extLst>
              </p:cNvPr>
              <p:cNvSpPr txBox="1"/>
              <p:nvPr/>
            </p:nvSpPr>
            <p:spPr>
              <a:xfrm>
                <a:off x="5960463" y="927825"/>
                <a:ext cx="2220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en-US" altLang="ja-JP" b="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ja-JP" dirty="0"/>
                  <a:t> [</a:t>
                </a: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en-US" altLang="ja-JP" dirty="0"/>
                  <a:t>P]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kumimoji="1" lang="en-US" altLang="ja-JP" dirty="0"/>
                  <a:t>[</a:t>
                </a:r>
                <a:r>
                  <a:rPr kumimoji="1" lang="en-US" altLang="ja-JP" dirty="0" err="1"/>
                  <a:t>Pa.s</a:t>
                </a:r>
                <a:r>
                  <a:rPr kumimoji="1" lang="en-US" altLang="ja-JP" dirty="0"/>
                  <a:t>]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153A76-4A84-2F48-9008-9019C6BE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463" y="927825"/>
                <a:ext cx="2220416" cy="369332"/>
              </a:xfrm>
              <a:prstGeom prst="rect">
                <a:avLst/>
              </a:prstGeom>
              <a:blipFill>
                <a:blip r:embed="rId7"/>
                <a:stretch>
                  <a:fillRect t="-3333" r="-1136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91FE890-37F7-864A-B89D-76FA5EC2AFE2}"/>
              </a:ext>
            </a:extLst>
          </p:cNvPr>
          <p:cNvCxnSpPr>
            <a:cxnSpLocks/>
          </p:cNvCxnSpPr>
          <p:nvPr/>
        </p:nvCxnSpPr>
        <p:spPr>
          <a:xfrm flipH="1">
            <a:off x="5839839" y="1297157"/>
            <a:ext cx="360969" cy="42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7FBFFDA-DCA7-B940-B8FF-B805AF1282DD}"/>
                  </a:ext>
                </a:extLst>
              </p:cNvPr>
              <p:cNvSpPr txBox="1"/>
              <p:nvPr/>
            </p:nvSpPr>
            <p:spPr>
              <a:xfrm>
                <a:off x="509065" y="2339054"/>
                <a:ext cx="2517291" cy="52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𝑆𝐼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27FBFFDA-DCA7-B940-B8FF-B805AF128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65" y="2339054"/>
                <a:ext cx="2517291" cy="522772"/>
              </a:xfrm>
              <a:prstGeom prst="rect">
                <a:avLst/>
              </a:prstGeom>
              <a:blipFill>
                <a:blip r:embed="rId8"/>
                <a:stretch>
                  <a:fillRect l="-1508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D047F8F-06FB-6D45-9443-52037AA214B0}"/>
                  </a:ext>
                </a:extLst>
              </p:cNvPr>
              <p:cNvSpPr txBox="1"/>
              <p:nvPr/>
            </p:nvSpPr>
            <p:spPr>
              <a:xfrm>
                <a:off x="855267" y="2935510"/>
                <a:ext cx="206556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𝐶𝑜𝑛𝑠𝑡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131.3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1000.0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D047F8F-06FB-6D45-9443-52037AA21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67" y="2935510"/>
                <a:ext cx="2065565" cy="520399"/>
              </a:xfrm>
              <a:prstGeom prst="rect">
                <a:avLst/>
              </a:prstGeom>
              <a:blipFill>
                <a:blip r:embed="rId9"/>
                <a:stretch>
                  <a:fillRect l="-1829" t="-4762" r="-1829" b="-1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21919E4-1080-E448-A4C9-94726D0618C6}"/>
                  </a:ext>
                </a:extLst>
              </p:cNvPr>
              <p:cNvSpPr txBox="1"/>
              <p:nvPr/>
            </p:nvSpPr>
            <p:spPr>
              <a:xfrm>
                <a:off x="3954459" y="3187255"/>
                <a:ext cx="1706173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021919E4-1080-E448-A4C9-94726D061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459" y="3187255"/>
                <a:ext cx="1706173" cy="287323"/>
              </a:xfrm>
              <a:prstGeom prst="rect">
                <a:avLst/>
              </a:prstGeom>
              <a:blipFill>
                <a:blip r:embed="rId10"/>
                <a:stretch>
                  <a:fillRect t="-4167" r="-2206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9A98032-739F-DF49-AB59-84247134AC34}"/>
              </a:ext>
            </a:extLst>
          </p:cNvPr>
          <p:cNvCxnSpPr>
            <a:cxnSpLocks/>
          </p:cNvCxnSpPr>
          <p:nvPr/>
        </p:nvCxnSpPr>
        <p:spPr>
          <a:xfrm flipH="1">
            <a:off x="2991935" y="3343692"/>
            <a:ext cx="828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7A994C8-518F-DD40-A205-785F0260F68F}"/>
                  </a:ext>
                </a:extLst>
              </p:cNvPr>
              <p:cNvSpPr/>
              <p:nvPr/>
            </p:nvSpPr>
            <p:spPr>
              <a:xfrm>
                <a:off x="3873374" y="2764984"/>
                <a:ext cx="3019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ja-JP" dirty="0"/>
                  <a:t>[m3/</a:t>
                </a:r>
                <a:r>
                  <a:rPr lang="en-US" altLang="ja-JP" dirty="0" err="1"/>
                  <a:t>mol</a:t>
                </a:r>
                <a:r>
                  <a:rPr lang="en-US" altLang="ja-JP" dirty="0"/>
                  <a:t>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ja-JP" dirty="0"/>
                  <a:t> [cm/</a:t>
                </a:r>
                <a:r>
                  <a:rPr lang="en-US" altLang="ja-JP" dirty="0" err="1"/>
                  <a:t>mol</a:t>
                </a:r>
                <a:r>
                  <a:rPr lang="en-US" altLang="ja-JP" dirty="0"/>
                  <a:t>]</a:t>
                </a:r>
                <a:endParaRPr lang="ja-JP" altLang="en-US"/>
              </a:p>
            </p:txBody>
          </p:sp>
        </mc:Choice>
        <mc:Fallback xmlns=""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57A994C8-518F-DD40-A205-785F0260F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374" y="2764984"/>
                <a:ext cx="3019545" cy="369332"/>
              </a:xfrm>
              <a:prstGeom prst="rect">
                <a:avLst/>
              </a:prstGeom>
              <a:blipFill>
                <a:blip r:embed="rId11"/>
                <a:stretch>
                  <a:fillRect t="-6667" r="-418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69EFCF6-BF9D-8E45-AA83-ADC628333129}"/>
              </a:ext>
            </a:extLst>
          </p:cNvPr>
          <p:cNvSpPr txBox="1"/>
          <p:nvPr/>
        </p:nvSpPr>
        <p:spPr>
          <a:xfrm>
            <a:off x="457908" y="297605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 </a:t>
            </a:r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単位への変換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DE712E2-CEF1-564E-BD9C-D61C4E82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69</a:t>
            </a:fld>
            <a:endParaRPr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56F0A8F-F59E-C24B-A5B4-11424C6B5559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3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ADFC36-2364-A44C-A5F1-AD41F35D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2"/>
                </a:solidFill>
              </a:rPr>
              <a:t>C. </a:t>
            </a:r>
            <a:r>
              <a:rPr kumimoji="1" lang="en-US" altLang="ja-JP" dirty="0" err="1">
                <a:solidFill>
                  <a:schemeClr val="accent2"/>
                </a:solidFill>
              </a:rPr>
              <a:t>SingleGasNasa</a:t>
            </a:r>
            <a:r>
              <a:rPr kumimoji="1" lang="en-US" altLang="ja-JP" dirty="0">
                <a:solidFill>
                  <a:schemeClr val="accent2"/>
                </a:solidFill>
              </a:rPr>
              <a:t> </a:t>
            </a:r>
            <a:r>
              <a:rPr kumimoji="1" lang="ja-JP" altLang="en-US">
                <a:solidFill>
                  <a:schemeClr val="accent2"/>
                </a:solidFill>
              </a:rPr>
              <a:t>のクラス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F325D-3017-8944-B1F4-87AED8FC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DFF5E0-F526-4148-9E0E-5CFAA7BB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64000"/>
            <a:ext cx="1734169" cy="53324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EF2B9D-5036-CC41-8CB2-3C2C879B9622}"/>
              </a:ext>
            </a:extLst>
          </p:cNvPr>
          <p:cNvSpPr txBox="1"/>
          <p:nvPr/>
        </p:nvSpPr>
        <p:spPr>
          <a:xfrm>
            <a:off x="2440871" y="864000"/>
            <a:ext cx="2930610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ThermodynamicStates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BaseProperties</a:t>
            </a:r>
            <a:endParaRPr kumimoji="1"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setState_pTX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setState_</a:t>
            </a: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phX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setState_psX</a:t>
            </a:r>
            <a:endParaRPr kumimoji="1"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setState_dTX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setSmoothState</a:t>
            </a:r>
            <a:endParaRPr kumimoji="1"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pressure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temperature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density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specificEnthalpy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specificInternalEnergy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specificEntropy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specificGibbsEnergy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specificHelmholtzEnergy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specificHeatCapacityCp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specifcHeatCapacityCv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9" action="ppaction://hlinksldjump"/>
              </a:rPr>
              <a:t>isentropicExponent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9" action="ppaction://hlinksldjump"/>
              </a:rPr>
              <a:t>velocityOfSound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97FA22-620D-9D4C-96D5-8C2AC74AF890}"/>
              </a:ext>
            </a:extLst>
          </p:cNvPr>
          <p:cNvSpPr txBox="1"/>
          <p:nvPr/>
        </p:nvSpPr>
        <p:spPr>
          <a:xfrm>
            <a:off x="5216620" y="867921"/>
            <a:ext cx="378020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0" action="ppaction://hlinksldjump"/>
              </a:rPr>
              <a:t>isentropicEnthalpyApproximation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1" action="ppaction://hlinksldjump"/>
              </a:rPr>
              <a:t>isentropicEnthalpy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2" action="ppaction://hlinksldjump"/>
              </a:rPr>
              <a:t>isobaricExpansionCoefficient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2" action="ppaction://hlinksldjump"/>
              </a:rPr>
              <a:t>isothermalCompressibiity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3" action="ppaction://hlinksldjump"/>
              </a:rPr>
              <a:t>density_derp_T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3" action="ppaction://hlinksldjump"/>
              </a:rPr>
              <a:t>density_derT_p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3" action="ppaction://hlinksldjump"/>
              </a:rPr>
              <a:t>density_derX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4" action="ppaction://hlinksldjump"/>
              </a:rPr>
              <a:t>dynamicViscosity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5" action="ppaction://hlinksldjump"/>
              </a:rPr>
              <a:t>thermalConductivity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2" action="ppaction://hlinksldjump"/>
              </a:rPr>
              <a:t>molarMass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6" action="ppaction://hlinksldjump"/>
              </a:rPr>
              <a:t>T_h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7" action="ppaction://hlinksldjump"/>
              </a:rPr>
              <a:t>T_ps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8" action="ppaction://hlinksldjump"/>
              </a:rPr>
              <a:t>dynamicViscosityLowPressure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5" action="ppaction://hlinksldjump"/>
              </a:rPr>
              <a:t>thermalConductivityEstimate</a:t>
            </a:r>
            <a:endParaRPr lang="en-US" altLang="ja-JP" sz="1600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58ECFA-385E-1249-8F52-1D0DBC2CAE66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9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8955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3144B2-C4C4-604F-A23E-7851BDF86A6E}"/>
              </a:ext>
            </a:extLst>
          </p:cNvPr>
          <p:cNvSpPr/>
          <p:nvPr/>
        </p:nvSpPr>
        <p:spPr>
          <a:xfrm>
            <a:off x="538263" y="677372"/>
            <a:ext cx="8057097" cy="56707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dynamicViscosityLowPressure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"Dynamic viscosity of low pressure gases”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Modelica.Icons.Function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SI.Temp_K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"Gas temperature"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SI.Temp_K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Tc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"Critical temperature of gas"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SI.MolarMass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"Molar mass of gas"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SI.MolarVolume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Vc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"Critical molar volume of gas"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w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"Acentric factor of gas"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Modelica.Media.Interfaces.Types.DipoleMoment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mu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"Dipole moment of gas molecule"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k = 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"Special correction for highly polar substances"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output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SI.DynamicViscosity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eta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"Dynamic viscosity of gas"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Protected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parameter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Const1_SI=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40.785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^(-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9.5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"Constant in formula for eta converted to SI units"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parameter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Const2_SI=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131.3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1000.0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"Constant in formula for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mur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converted to SI units"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mur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=Const2_SI*mu/</a:t>
            </a:r>
            <a:r>
              <a:rPr lang="en" altLang="ja-JP" sz="1400" b="1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sqrt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Vc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*Tc)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"Dimensionless dipole moment of gas molecule"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Fc=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-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0.2756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*w +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0.059035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*mur^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4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k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"Factor to account for molecular shape and polarities of gas"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Tstar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"Dimensionless temperature defined by equation below"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Real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Ov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"Viscosity collision integral for the gas"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Tstar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:=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1.2593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*T/Tc;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Ov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:=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1.16145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Tstar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^(-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0.14874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+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0.52487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Modelica.Math.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(-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0.7732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Tstar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+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2.16178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Modelica.Math.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(-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2.43787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Tstar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eta := Const1_SI*Fc*</a:t>
            </a:r>
            <a:r>
              <a:rPr lang="en" altLang="ja-JP" sz="1400" b="1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sqrt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(M*T)/(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Vc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^(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)*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Ov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(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...);</a:t>
            </a:r>
          </a:p>
          <a:p>
            <a:pPr>
              <a:lnSpc>
                <a:spcPts val="1480"/>
              </a:lnSpc>
            </a:pP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dynamicViscosityLowPressure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93F805E-EA71-444D-9B85-172B73790B4B}"/>
              </a:ext>
            </a:extLst>
          </p:cNvPr>
          <p:cNvSpPr txBox="1"/>
          <p:nvPr/>
        </p:nvSpPr>
        <p:spPr>
          <a:xfrm>
            <a:off x="538263" y="338818"/>
            <a:ext cx="805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Modelica.Media.IdealGases.Common.Functions.dynamicViscosityLowPressure</a:t>
            </a:r>
            <a:endParaRPr kumimoji="1" lang="ja-JP" altLang="en-US" sz="1600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3A6EDE9-D396-D146-81C1-21D4DBFF35B5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13FD6BF-BFE1-DF4B-A77D-091647F8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67109"/>
            <a:ext cx="2057400" cy="365125"/>
          </a:xfrm>
        </p:spPr>
        <p:txBody>
          <a:bodyPr/>
          <a:lstStyle/>
          <a:p>
            <a:fld id="{522546E2-FFC9-E74A-B833-4B01CD764E6B}" type="slidenum">
              <a:rPr lang="ja-JP" altLang="en-US" smtClean="0"/>
              <a:pPr/>
              <a:t>70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39241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F33750-1703-DC44-B22A-A883E123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71</a:t>
            </a:fld>
            <a:endParaRPr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424A228-208F-A846-8CB6-4A1153052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68" y="1278950"/>
            <a:ext cx="5200650" cy="393261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2B4A9E-8235-2849-BE21-A6F0F57C04D0}"/>
              </a:ext>
            </a:extLst>
          </p:cNvPr>
          <p:cNvSpPr txBox="1"/>
          <p:nvPr/>
        </p:nvSpPr>
        <p:spPr>
          <a:xfrm>
            <a:off x="1584434" y="816751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CH4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の粘性率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( 101325 Pa )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781065A-4BA9-284B-84F2-9D4C1A041259}"/>
              </a:ext>
            </a:extLst>
          </p:cNvPr>
          <p:cNvSpPr txBox="1"/>
          <p:nvPr/>
        </p:nvSpPr>
        <p:spPr>
          <a:xfrm>
            <a:off x="3714823" y="5229961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[K]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34FFE94-8410-FD44-B211-E54CA222EF46}"/>
                  </a:ext>
                </a:extLst>
              </p:cNvPr>
              <p:cNvSpPr txBox="1"/>
              <p:nvPr/>
            </p:nvSpPr>
            <p:spPr>
              <a:xfrm rot="16200000">
                <a:off x="495610" y="3060592"/>
                <a:ext cx="180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粘性率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igMix 1P" panose="020B0502020203020207" pitchFamily="34" charset="-128"/>
                      </a:rPr>
                      <m:t>𝜇</m:t>
                    </m:r>
                  </m:oMath>
                </a14:m>
                <a:r>
                  <a:rPr kumimoji="1" lang="en-US" altLang="ja-JP" dirty="0" err="1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Pa.s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E34FFE94-8410-FD44-B211-E54CA222E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5610" y="3060592"/>
                <a:ext cx="1808316" cy="369332"/>
              </a:xfrm>
              <a:prstGeom prst="rect">
                <a:avLst/>
              </a:prstGeom>
              <a:blipFill>
                <a:blip r:embed="rId3"/>
                <a:stretch>
                  <a:fillRect l="-10345" r="-24138"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474E5E-C754-6748-8453-69F812FD2B17}"/>
              </a:ext>
            </a:extLst>
          </p:cNvPr>
          <p:cNvSpPr txBox="1"/>
          <p:nvPr/>
        </p:nvSpPr>
        <p:spPr>
          <a:xfrm>
            <a:off x="2544470" y="2064101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(REFPROP version 7)</a:t>
            </a:r>
            <a:endParaRPr kumimoji="1" lang="ja-JP" altLang="en-US" sz="1200">
              <a:solidFill>
                <a:srgbClr val="0432FF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DBBBD2-428F-7749-BA21-9404B9074EEF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C832E1-DE12-3E45-8ECA-7ADB478ED650}"/>
              </a:ext>
            </a:extLst>
          </p:cNvPr>
          <p:cNvSpPr txBox="1"/>
          <p:nvPr/>
        </p:nvSpPr>
        <p:spPr>
          <a:xfrm>
            <a:off x="3028950" y="1570637"/>
            <a:ext cx="2680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(Chung, et al (1984, 1988)</a:t>
            </a:r>
            <a:r>
              <a:rPr kumimoji="1" lang="ja-JP" altLang="en-US" sz="120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の方法</a:t>
            </a:r>
            <a:r>
              <a:rPr kumimoji="1" lang="en-US" altLang="ja-JP" sz="120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endParaRPr kumimoji="1" lang="ja-JP" altLang="en-US" sz="120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549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9D0509-51AE-2147-9313-B0033C9622F2}"/>
              </a:ext>
            </a:extLst>
          </p:cNvPr>
          <p:cNvSpPr txBox="1"/>
          <p:nvPr/>
        </p:nvSpPr>
        <p:spPr>
          <a:xfrm>
            <a:off x="628648" y="861666"/>
            <a:ext cx="713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kumimoji="1" lang="en-US" altLang="ja-JP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endParaRPr kumimoji="1" lang="en-US" altLang="ja-JP" b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thermalConductivity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  <a:endParaRPr kumimoji="1" lang="ja-JP" altLang="en-US" i="1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877925-5352-FF45-9009-582D30958D1D}"/>
              </a:ext>
            </a:extLst>
          </p:cNvPr>
          <p:cNvSpPr/>
          <p:nvPr/>
        </p:nvSpPr>
        <p:spPr>
          <a:xfrm>
            <a:off x="628650" y="3143348"/>
            <a:ext cx="4977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err="1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SingleGasNasa.thermalConductivity</a:t>
            </a:r>
            <a:r>
              <a:rPr lang="en-US" altLang="ja-JP" sz="1600" b="1" dirty="0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B37D83-AAB8-1442-82E6-6FDAC3956098}"/>
              </a:ext>
            </a:extLst>
          </p:cNvPr>
          <p:cNvSpPr txBox="1"/>
          <p:nvPr/>
        </p:nvSpPr>
        <p:spPr>
          <a:xfrm>
            <a:off x="628647" y="1593811"/>
            <a:ext cx="7133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kumimoji="1" lang="en-US" altLang="ja-JP" b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endParaRPr kumimoji="1" lang="en-US" altLang="ja-JP" b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thermalConductivity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(state, 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thermalConductivityEstimate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Cp,eta,method,data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34B89C-6E7A-D748-92ED-2138C04C6EB1}"/>
              </a:ext>
            </a:extLst>
          </p:cNvPr>
          <p:cNvSpPr/>
          <p:nvPr/>
        </p:nvSpPr>
        <p:spPr>
          <a:xfrm>
            <a:off x="628649" y="3481902"/>
            <a:ext cx="7885351" cy="28931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thermalConductivity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"Thermal conductivity of gas”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//  input </a:t>
            </a:r>
            <a:r>
              <a:rPr lang="en" altLang="ja-JP" sz="1400" dirty="0" err="1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IdealGases.Common.DataRecord</a:t>
            </a:r>
            <a:r>
              <a:rPr lang="en" altLang="ja-JP" sz="1400" dirty="0">
                <a:solidFill>
                  <a:srgbClr val="1288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data "Ideal gas data";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Integer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method=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Functions.methodForThermalConductivity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"1: Eucken Method, 2: Modified Eucken Method"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assert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[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].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hasCriticalData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"Failed to compute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thermalConductivity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: For the species \""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mediumName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+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"\" no critical data is available."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lambda := </a:t>
            </a:r>
            <a:r>
              <a:rPr lang="en" altLang="ja-JP" sz="1400" b="1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Modelica.Media.IdealGases.Common.Functions.thermalConductivityEstimate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specificHeatCapacityCp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(state),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dynamicViscosity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(state), method=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method,data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=data);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(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thermalConductivity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34439E9-484D-644E-8315-A8C68718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III. </a:t>
            </a:r>
            <a:r>
              <a:rPr lang="ja-JP" altLang="en-US"/>
              <a:t>熱伝導率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69671F6-B6E9-834A-B9DA-B1D90CFF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72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467D19-5ECE-3E44-9F78-095DA68B4B0C}"/>
              </a:ext>
            </a:extLst>
          </p:cNvPr>
          <p:cNvSpPr txBox="1"/>
          <p:nvPr/>
        </p:nvSpPr>
        <p:spPr>
          <a:xfrm>
            <a:off x="976698" y="2427173"/>
            <a:ext cx="7130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どちらも</a:t>
            </a:r>
            <a:endParaRPr kumimoji="1" lang="en-US" altLang="ja-JP" sz="14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Modelica.Media.IdealGAses.Common.Functions.thermalConductivityEstimate</a:t>
            </a:r>
          </a:p>
          <a:p>
            <a:r>
              <a:rPr kumimoji="1" lang="ja-JP" altLang="en-US" sz="14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をコールする。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EB0F2E-9356-764D-94BA-A03F460AAE70}"/>
              </a:ext>
            </a:extLst>
          </p:cNvPr>
          <p:cNvSpPr txBox="1"/>
          <p:nvPr/>
        </p:nvSpPr>
        <p:spPr>
          <a:xfrm>
            <a:off x="5137837" y="3585033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method </a:t>
            </a:r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のデフォルト値</a:t>
            </a:r>
            <a:r>
              <a:rPr kumimoji="1" lang="en-US" altLang="ja-JP" dirty="0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= 1</a:t>
            </a:r>
            <a:endParaRPr kumimoji="1" lang="ja-JP" altLang="en-US">
              <a:solidFill>
                <a:schemeClr val="accent1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5E2AF71-A28C-E344-A7E2-B940984E014E}"/>
              </a:ext>
            </a:extLst>
          </p:cNvPr>
          <p:cNvCxnSpPr>
            <a:stCxn id="10" idx="2"/>
          </p:cNvCxnSpPr>
          <p:nvPr/>
        </p:nvCxnSpPr>
        <p:spPr>
          <a:xfrm flipH="1">
            <a:off x="6202326" y="3954365"/>
            <a:ext cx="509821" cy="319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330BC1-E591-574C-88AF-ED1546E96987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204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DCF1594-E127-774A-9056-32F18E54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8" y="3695814"/>
            <a:ext cx="3548886" cy="289851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5F67411-E9DD-424C-9C49-69D83B156D3E}"/>
              </a:ext>
            </a:extLst>
          </p:cNvPr>
          <p:cNvSpPr txBox="1"/>
          <p:nvPr/>
        </p:nvSpPr>
        <p:spPr>
          <a:xfrm>
            <a:off x="740478" y="1094227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ethod = 1  Eucken Method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5947D67-29A0-3442-9BF6-CB793D9FF28A}"/>
                  </a:ext>
                </a:extLst>
              </p:cNvPr>
              <p:cNvSpPr txBox="1"/>
              <p:nvPr/>
            </p:nvSpPr>
            <p:spPr>
              <a:xfrm>
                <a:off x="1644051" y="1413354"/>
                <a:ext cx="2242922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5947D67-29A0-3442-9BF6-CB793D9FF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051" y="1413354"/>
                <a:ext cx="2242922" cy="526298"/>
              </a:xfrm>
              <a:prstGeom prst="rect">
                <a:avLst/>
              </a:prstGeom>
              <a:blipFill>
                <a:blip r:embed="rId3"/>
                <a:stretch>
                  <a:fillRect l="-1685" t="-4651" b="-93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BBF288-AB71-A947-B76D-56206F91CB14}"/>
              </a:ext>
            </a:extLst>
          </p:cNvPr>
          <p:cNvSpPr/>
          <p:nvPr/>
        </p:nvSpPr>
        <p:spPr>
          <a:xfrm>
            <a:off x="741600" y="452644"/>
            <a:ext cx="76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Modelica.Media.IdealGases.Common.Functions</a:t>
            </a:r>
            <a:r>
              <a:rPr lang="en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.</a:t>
            </a:r>
          </a:p>
          <a:p>
            <a:r>
              <a:rPr lang="en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thermalConductivityEstimate</a:t>
            </a:r>
            <a:r>
              <a:rPr lang="en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lang="en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Cp</a:t>
            </a:r>
            <a:r>
              <a:rPr lang="en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eta, method,  data) </a:t>
            </a:r>
            <a:endParaRPr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ECDFCA-5BF5-994F-956C-43A2D28800AD}"/>
              </a:ext>
            </a:extLst>
          </p:cNvPr>
          <p:cNvSpPr txBox="1"/>
          <p:nvPr/>
        </p:nvSpPr>
        <p:spPr>
          <a:xfrm>
            <a:off x="740478" y="2032497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ethod = 2  Modified Eucken Method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2F8C2D-81D9-E84A-9A33-56E92DC71DDE}"/>
                  </a:ext>
                </a:extLst>
              </p:cNvPr>
              <p:cNvSpPr txBox="1"/>
              <p:nvPr/>
            </p:nvSpPr>
            <p:spPr>
              <a:xfrm>
                <a:off x="1601416" y="2368009"/>
                <a:ext cx="3586302" cy="627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1.32+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1.77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−1.0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2F8C2D-81D9-E84A-9A33-56E92DC71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16" y="2368009"/>
                <a:ext cx="3586302" cy="627416"/>
              </a:xfrm>
              <a:prstGeom prst="rect">
                <a:avLst/>
              </a:prstGeom>
              <a:blipFill>
                <a:blip r:embed="rId4"/>
                <a:stretch>
                  <a:fillRect l="-1060" b="-117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EF9B67A-709D-4A4D-9C82-5EA82BEC9E91}"/>
                  </a:ext>
                </a:extLst>
              </p:cNvPr>
              <p:cNvSpPr txBox="1"/>
              <p:nvPr/>
            </p:nvSpPr>
            <p:spPr>
              <a:xfrm>
                <a:off x="1644051" y="3060429"/>
                <a:ext cx="682000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比熱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[J/</a:t>
                </a:r>
                <a:r>
                  <a:rPr kumimoji="1" lang="en-US" altLang="ja-JP" dirty="0" err="1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kg.K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],  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モル質量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[kg/</a:t>
                </a:r>
                <a:r>
                  <a:rPr kumimoji="1" lang="en-US" altLang="ja-JP" dirty="0" err="1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mol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],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𝑅</m:t>
                    </m:r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気体定数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[J/</a:t>
                </a:r>
                <a:r>
                  <a:rPr kumimoji="1" lang="en-US" altLang="ja-JP" dirty="0" err="1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kg.K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EF9B67A-709D-4A4D-9C82-5EA82BEC9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051" y="3060429"/>
                <a:ext cx="6820009" cy="298415"/>
              </a:xfrm>
              <a:prstGeom prst="rect">
                <a:avLst/>
              </a:prstGeom>
              <a:blipFill>
                <a:blip r:embed="rId5"/>
                <a:stretch>
                  <a:fillRect l="-929" t="-20833" r="-1115" b="-4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809EDF-9FFA-1E4B-8099-AC6430BE2387}"/>
              </a:ext>
            </a:extLst>
          </p:cNvPr>
          <p:cNvSpPr txBox="1"/>
          <p:nvPr/>
        </p:nvSpPr>
        <p:spPr>
          <a:xfrm>
            <a:off x="5287645" y="112556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低温で有効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高温で低めに評価される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334D872-8428-5647-ADE9-90B958F375EA}"/>
              </a:ext>
            </a:extLst>
          </p:cNvPr>
          <p:cNvSpPr txBox="1"/>
          <p:nvPr/>
        </p:nvSpPr>
        <p:spPr>
          <a:xfrm>
            <a:off x="5287645" y="1857537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高温で有効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低温で高めに評価される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EFB4480-9C31-8E40-886D-88DC95E4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73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0CE0657-D494-EC40-9E7E-CB6D670957F1}"/>
                  </a:ext>
                </a:extLst>
              </p:cNvPr>
              <p:cNvSpPr txBox="1"/>
              <p:nvPr/>
            </p:nvSpPr>
            <p:spPr>
              <a:xfrm>
                <a:off x="5187718" y="4157859"/>
                <a:ext cx="3182986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ja-JP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ja-JP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ja-JP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d>
                        <m:dPr>
                          <m:ctrlPr>
                            <a:rPr kumimoji="1" lang="en-US" altLang="ja-JP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1.32+</m:t>
                          </m:r>
                          <m:f>
                            <m:fPr>
                              <m:ctrlPr>
                                <a:rPr kumimoji="1" lang="en-US" altLang="ja-JP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1.77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kumimoji="1" lang="en-US" altLang="ja-JP" sz="1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ja-JP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kumimoji="1" lang="en-US" altLang="ja-JP" sz="1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𝑢𝑛𝑖𝑣𝑎𝑟𝑠𝑎𝑙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−1.0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14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0CE0657-D494-EC40-9E7E-CB6D6709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18" y="4157859"/>
                <a:ext cx="3182986" cy="693588"/>
              </a:xfrm>
              <a:prstGeom prst="rect">
                <a:avLst/>
              </a:prstGeom>
              <a:blipFill>
                <a:blip r:embed="rId6"/>
                <a:stretch>
                  <a:fillRect l="-7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048A52A-F5FC-564E-8CB9-DD735D2F6082}"/>
              </a:ext>
            </a:extLst>
          </p:cNvPr>
          <p:cNvSpPr txBox="1"/>
          <p:nvPr/>
        </p:nvSpPr>
        <p:spPr>
          <a:xfrm>
            <a:off x="5169013" y="3813804"/>
            <a:ext cx="374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MSL Ver.3.2.2 </a:t>
            </a:r>
            <a:r>
              <a:rPr kumimoji="1" lang="ja-JP" altLang="en-US" sz="140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では</a:t>
            </a:r>
            <a:r>
              <a:rPr lang="en-US" altLang="ja-JP" sz="1400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method = 2 </a:t>
            </a:r>
            <a:r>
              <a:rPr lang="ja-JP" altLang="en-US" sz="140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にバグあり</a:t>
            </a:r>
            <a:endParaRPr kumimoji="1" lang="ja-JP" altLang="en-US" sz="140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253FE28-4E3A-E84C-9E7F-0268827A43D3}"/>
              </a:ext>
            </a:extLst>
          </p:cNvPr>
          <p:cNvSpPr txBox="1"/>
          <p:nvPr/>
        </p:nvSpPr>
        <p:spPr>
          <a:xfrm>
            <a:off x="1690414" y="3763375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CH4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の熱伝導率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2AB817C-1CAB-934B-8367-16A7940BF1FC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83F15ED-A294-6143-AE08-343D976A3A99}"/>
              </a:ext>
            </a:extLst>
          </p:cNvPr>
          <p:cNvSpPr txBox="1"/>
          <p:nvPr/>
        </p:nvSpPr>
        <p:spPr>
          <a:xfrm>
            <a:off x="3563043" y="5515713"/>
            <a:ext cx="1452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(REFPROP version 7)</a:t>
            </a:r>
            <a:endParaRPr kumimoji="1" lang="ja-JP" altLang="en-US" sz="1000">
              <a:solidFill>
                <a:srgbClr val="0432FF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20A74E0-4B67-1246-9141-A10A08F99BED}"/>
                  </a:ext>
                </a:extLst>
              </p:cNvPr>
              <p:cNvSpPr txBox="1"/>
              <p:nvPr/>
            </p:nvSpPr>
            <p:spPr>
              <a:xfrm>
                <a:off x="5169013" y="4806516"/>
                <a:ext cx="2869696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1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𝑢𝑛𝑖𝑣𝑎𝑟𝑠𝑎𝑙</m:t>
                        </m:r>
                      </m:sub>
                    </m:sSub>
                    <m:r>
                      <a:rPr lang="en-US" altLang="ja-JP" sz="1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12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Modelica</m:t>
                    </m:r>
                    <m:r>
                      <a:rPr lang="en-US" altLang="ja-JP" sz="12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ja-JP" sz="12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Constants</m:t>
                    </m:r>
                    <m:r>
                      <a:rPr lang="en-US" altLang="ja-JP" sz="12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1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ja-JP" sz="120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lang="en-US" altLang="ja-JP" sz="1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=8.3144598</m:t>
                    </m:r>
                  </m:oMath>
                </a14:m>
                <a:r>
                  <a:rPr lang="en-US" altLang="ja-JP" sz="1200" dirty="0">
                    <a:solidFill>
                      <a:schemeClr val="accent2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[J/(</a:t>
                </a:r>
                <a:r>
                  <a:rPr lang="en-US" altLang="ja-JP" sz="1200" dirty="0" err="1">
                    <a:solidFill>
                      <a:schemeClr val="accent2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mol.K</a:t>
                </a:r>
                <a:r>
                  <a:rPr lang="en-US" altLang="ja-JP" sz="1200" dirty="0">
                    <a:solidFill>
                      <a:schemeClr val="accent2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)]</a:t>
                </a:r>
              </a:p>
              <a:p>
                <a:r>
                  <a:rPr kumimoji="1" lang="ja-JP" altLang="en-US" sz="1400">
                    <a:solidFill>
                      <a:schemeClr val="accent2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修正は</a:t>
                </a:r>
                <a:r>
                  <a:rPr kumimoji="1" lang="en-US" altLang="ja-JP" sz="1400" dirty="0">
                    <a:solidFill>
                      <a:schemeClr val="accent2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MSL Ver.3.2.3 milestone</a:t>
                </a:r>
              </a:p>
              <a:p>
                <a:r>
                  <a:rPr kumimoji="1" lang="ja-JP" altLang="en-US" sz="1400">
                    <a:solidFill>
                      <a:schemeClr val="accent2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になってます。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20A74E0-4B67-1246-9141-A10A08F99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13" y="4806516"/>
                <a:ext cx="2869696" cy="892552"/>
              </a:xfrm>
              <a:prstGeom prst="rect">
                <a:avLst/>
              </a:prstGeom>
              <a:blipFill>
                <a:blip r:embed="rId8"/>
                <a:stretch>
                  <a:fillRect l="-441"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4C4C211-96B4-3E4B-8619-789EC58DC348}"/>
              </a:ext>
            </a:extLst>
          </p:cNvPr>
          <p:cNvCxnSpPr>
            <a:cxnSpLocks/>
          </p:cNvCxnSpPr>
          <p:nvPr/>
        </p:nvCxnSpPr>
        <p:spPr>
          <a:xfrm flipH="1">
            <a:off x="3563044" y="4613097"/>
            <a:ext cx="1507466" cy="2876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75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82B4B24-AB50-1440-A0A7-24537DAF9470}"/>
              </a:ext>
            </a:extLst>
          </p:cNvPr>
          <p:cNvSpPr/>
          <p:nvPr/>
        </p:nvSpPr>
        <p:spPr>
          <a:xfrm>
            <a:off x="4438882" y="1650407"/>
            <a:ext cx="2877671" cy="31416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CE2A57-A67E-ED4E-900D-05C2ED334843}"/>
              </a:ext>
            </a:extLst>
          </p:cNvPr>
          <p:cNvSpPr txBox="1"/>
          <p:nvPr/>
        </p:nvSpPr>
        <p:spPr>
          <a:xfrm>
            <a:off x="630002" y="864000"/>
            <a:ext cx="7133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kumimoji="1" lang="en-US" altLang="ja-JP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endParaRPr kumimoji="1" lang="en-US" altLang="ja-JP" b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density_derp_h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density_derh_p</a:t>
            </a:r>
            <a:r>
              <a:rPr kumimoji="1"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density_derp_T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density_derT_p</a:t>
            </a:r>
            <a:r>
              <a:rPr kumimoji="1"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density_derX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  <a:endParaRPr kumimoji="1" lang="ja-JP" altLang="en-US" i="1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772950-C5D8-474C-A32F-7707BC95BCB1}"/>
              </a:ext>
            </a:extLst>
          </p:cNvPr>
          <p:cNvSpPr txBox="1"/>
          <p:nvPr/>
        </p:nvSpPr>
        <p:spPr>
          <a:xfrm>
            <a:off x="630001" y="2717675"/>
            <a:ext cx="7133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kumimoji="1" lang="en-US" altLang="ja-JP" b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endParaRPr kumimoji="1" lang="en-US" altLang="ja-JP" b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density_derp_T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density_derT_p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density_derX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EBA42ABA-9399-4A4C-9CCB-33AC439161C1}"/>
              </a:ext>
            </a:extLst>
          </p:cNvPr>
          <p:cNvSpPr/>
          <p:nvPr/>
        </p:nvSpPr>
        <p:spPr>
          <a:xfrm>
            <a:off x="3728180" y="1224541"/>
            <a:ext cx="187200" cy="482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7D209C-85BB-564B-8712-827910969A26}"/>
              </a:ext>
            </a:extLst>
          </p:cNvPr>
          <p:cNvSpPr txBox="1"/>
          <p:nvPr/>
        </p:nvSpPr>
        <p:spPr>
          <a:xfrm>
            <a:off x="4017514" y="1281075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では実装されない！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0C79039-AADD-3C4E-B094-6335EF71B470}"/>
                  </a:ext>
                </a:extLst>
              </p:cNvPr>
              <p:cNvSpPr txBox="1"/>
              <p:nvPr/>
            </p:nvSpPr>
            <p:spPr>
              <a:xfrm>
                <a:off x="4724630" y="2717675"/>
                <a:ext cx="1263936" cy="609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 smtClean="0">
                                      <a:latin typeface="Cambria Math" panose="02040503050406030204" pitchFamily="18" charset="0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𝑑𝑝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40C79039-AADD-3C4E-B094-6335EF71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30" y="2717675"/>
                <a:ext cx="1263936" cy="609462"/>
              </a:xfrm>
              <a:prstGeom prst="rect">
                <a:avLst/>
              </a:prstGeom>
              <a:blipFill>
                <a:blip r:embed="rId2"/>
                <a:stretch>
                  <a:fillRect t="-2041" r="-2000" b="-102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D818599-33A3-E34F-824B-2D7B50A92CC6}"/>
                  </a:ext>
                </a:extLst>
              </p:cNvPr>
              <p:cNvSpPr txBox="1"/>
              <p:nvPr/>
            </p:nvSpPr>
            <p:spPr>
              <a:xfrm>
                <a:off x="4751601" y="3412713"/>
                <a:ext cx="1599156" cy="60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 smtClean="0">
                                      <a:latin typeface="Cambria Math" panose="02040503050406030204" pitchFamily="18" charset="0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𝑑𝑇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D818599-33A3-E34F-824B-2D7B50A92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601" y="3412713"/>
                <a:ext cx="1599156" cy="600614"/>
              </a:xfrm>
              <a:prstGeom prst="rect">
                <a:avLst/>
              </a:prstGeom>
              <a:blipFill>
                <a:blip r:embed="rId3"/>
                <a:stretch>
                  <a:fillRect t="-4167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10BE5E7-FF68-DD45-8CEF-F4DBBA6FBB29}"/>
                  </a:ext>
                </a:extLst>
              </p:cNvPr>
              <p:cNvSpPr txBox="1"/>
              <p:nvPr/>
            </p:nvSpPr>
            <p:spPr>
              <a:xfrm>
                <a:off x="4724630" y="4098903"/>
                <a:ext cx="1058303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𝜕𝜌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10BE5E7-FF68-DD45-8CEF-F4DBBA6F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30" y="4098903"/>
                <a:ext cx="1058303" cy="573555"/>
              </a:xfrm>
              <a:prstGeom prst="rect">
                <a:avLst/>
              </a:prstGeom>
              <a:blipFill>
                <a:blip r:embed="rId4"/>
                <a:stretch>
                  <a:fillRect t="-2174" r="-3614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A503B3E-978F-104B-AB05-7F2E0E82E890}"/>
              </a:ext>
            </a:extLst>
          </p:cNvPr>
          <p:cNvCxnSpPr/>
          <p:nvPr/>
        </p:nvCxnSpPr>
        <p:spPr>
          <a:xfrm flipH="1">
            <a:off x="3611888" y="3018436"/>
            <a:ext cx="960790" cy="15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4E4215E-FEB7-5C45-A2EA-48DE36223608}"/>
              </a:ext>
            </a:extLst>
          </p:cNvPr>
          <p:cNvCxnSpPr/>
          <p:nvPr/>
        </p:nvCxnSpPr>
        <p:spPr>
          <a:xfrm flipH="1" flipV="1">
            <a:off x="3625335" y="3504082"/>
            <a:ext cx="1048871" cy="20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7541CC6-F23A-3345-BA1A-445EB927173A}"/>
              </a:ext>
            </a:extLst>
          </p:cNvPr>
          <p:cNvCxnSpPr/>
          <p:nvPr/>
        </p:nvCxnSpPr>
        <p:spPr>
          <a:xfrm flipH="1" flipV="1">
            <a:off x="3423629" y="3713020"/>
            <a:ext cx="1149049" cy="67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686FC37-0C54-214F-B0AA-C9D312847681}"/>
                  </a:ext>
                </a:extLst>
              </p:cNvPr>
              <p:cNvSpPr txBox="1"/>
              <p:nvPr/>
            </p:nvSpPr>
            <p:spPr>
              <a:xfrm>
                <a:off x="4778106" y="1989735"/>
                <a:ext cx="1210460" cy="5205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686FC37-0C54-214F-B0AA-C9D312847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106" y="1989735"/>
                <a:ext cx="1210460" cy="520527"/>
              </a:xfrm>
              <a:prstGeom prst="rect">
                <a:avLst/>
              </a:prstGeom>
              <a:blipFill>
                <a:blip r:embed="rId5"/>
                <a:stretch>
                  <a:fillRect l="-3093" t="-4762" r="-2062" b="-119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C27166-463A-7F4C-BCCC-FB8D991876F6}"/>
              </a:ext>
            </a:extLst>
          </p:cNvPr>
          <p:cNvSpPr txBox="1"/>
          <p:nvPr/>
        </p:nvSpPr>
        <p:spPr>
          <a:xfrm>
            <a:off x="4674206" y="16504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状態方程式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52AF32E8-D7B0-B248-A388-A4980193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IV. </a:t>
            </a:r>
            <a:r>
              <a:rPr lang="ja-JP" altLang="en-US"/>
              <a:t>密度の偏微分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32A383E-F1FC-FB4B-A4AD-8321F319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74</a:t>
            </a:fld>
            <a:endParaRPr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8D3BDA1-8800-8148-AA0D-DA6D2AC0B691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01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C516D6-B309-0144-BC52-92F1DDEE80A3}"/>
              </a:ext>
            </a:extLst>
          </p:cNvPr>
          <p:cNvSpPr txBox="1"/>
          <p:nvPr/>
        </p:nvSpPr>
        <p:spPr>
          <a:xfrm>
            <a:off x="689610" y="1552285"/>
            <a:ext cx="7133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A. </a:t>
            </a:r>
            <a:r>
              <a:rPr kumimoji="1" lang="en-US" altLang="ja-JP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endParaRPr kumimoji="1" lang="en-US" altLang="ja-JP" b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isentropicEnthalpy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p_downstream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refState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i="1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C. </a:t>
            </a:r>
            <a:r>
              <a:rPr kumimoji="1" lang="en-US" altLang="ja-JP" b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endParaRPr kumimoji="1" lang="en-US" altLang="ja-JP" b="1" dirty="0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isentropicEnthalpy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</a:t>
            </a: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p_downstream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refState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isentropicEnthalpyApproximation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(p2, state,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exclEnthForm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refChoice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h_off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6873FA-F195-4943-AF97-40AEA88E1334}"/>
              </a:ext>
            </a:extLst>
          </p:cNvPr>
          <p:cNvSpPr txBox="1"/>
          <p:nvPr/>
        </p:nvSpPr>
        <p:spPr>
          <a:xfrm>
            <a:off x="682539" y="872697"/>
            <a:ext cx="760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refState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の状態から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圧力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p_downstream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の状態に等エントロピ的に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変化したときの比エンタルピを計算する。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435728B-A40F-4F4F-945F-A05A78234D2B}"/>
              </a:ext>
            </a:extLst>
          </p:cNvPr>
          <p:cNvSpPr/>
          <p:nvPr/>
        </p:nvSpPr>
        <p:spPr>
          <a:xfrm>
            <a:off x="659130" y="3956183"/>
            <a:ext cx="7824390" cy="267765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isentropicEnthalpy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"Return isentropic enthalpy”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FB000D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Boolean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exclEnthForm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Functions.excludeEnthalpyOfFormation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"If true, enthalpy of formation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Hf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is not included in specific enthalpy h"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ReferenceEnthalpy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refChoice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Functions.referenceChoice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"Choice of reference enthalpy"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input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SpecificEnthalpy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h_off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Functions.h_offset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"User defined offset for reference enthalpy, if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referenceChoice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UserDefined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h_is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:= </a:t>
            </a:r>
            <a:r>
              <a:rPr lang="en" altLang="ja-JP" sz="1400" b="1" dirty="0" err="1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isentropicEnthalpyApproximation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p_downstream,refState,exclEnthForm,refChoice,h_off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isentropicEnthalpy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0856BD-9F6B-034A-8EE2-3BF1BA850FC6}"/>
              </a:ext>
            </a:extLst>
          </p:cNvPr>
          <p:cNvSpPr txBox="1"/>
          <p:nvPr/>
        </p:nvSpPr>
        <p:spPr>
          <a:xfrm>
            <a:off x="659130" y="3586851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SingleGasNasa.isentropicEnthalpy</a:t>
            </a:r>
            <a:endParaRPr kumimoji="1" lang="ja-JP" altLang="en-US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3FEEB39-E0FF-0C43-9B81-C1A1F586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V. </a:t>
            </a:r>
            <a:r>
              <a:rPr lang="ja-JP" altLang="en-US"/>
              <a:t>等エントロピ過程のエンタルピ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229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AF9C7AC-B702-6647-BD85-C5485DF97CA4}"/>
                  </a:ext>
                </a:extLst>
              </p:cNvPr>
              <p:cNvSpPr txBox="1"/>
              <p:nvPr/>
            </p:nvSpPr>
            <p:spPr>
              <a:xfrm>
                <a:off x="1275270" y="2812935"/>
                <a:ext cx="1148904" cy="56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AF9C7AC-B702-6647-BD85-C5485DF97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70" y="2812935"/>
                <a:ext cx="1148904" cy="562718"/>
              </a:xfrm>
              <a:prstGeom prst="rect">
                <a:avLst/>
              </a:prstGeom>
              <a:blipFill>
                <a:blip r:embed="rId2"/>
                <a:stretch>
                  <a:fillRect l="-3261" b="-10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473A74D-04A7-444F-9C9D-94536B081665}"/>
                  </a:ext>
                </a:extLst>
              </p:cNvPr>
              <p:cNvSpPr txBox="1"/>
              <p:nvPr/>
            </p:nvSpPr>
            <p:spPr>
              <a:xfrm>
                <a:off x="1275270" y="3809986"/>
                <a:ext cx="1723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𝑇𝑑𝑠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𝑑𝑝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473A74D-04A7-444F-9C9D-94536B081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70" y="3809986"/>
                <a:ext cx="1723870" cy="276999"/>
              </a:xfrm>
              <a:prstGeom prst="rect">
                <a:avLst/>
              </a:prstGeom>
              <a:blipFill>
                <a:blip r:embed="rId3"/>
                <a:stretch>
                  <a:fillRect l="-2190" t="-9091" r="-3650" b="-363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A78221C-248F-B847-ACFB-09B680A0A2C4}"/>
              </a:ext>
            </a:extLst>
          </p:cNvPr>
          <p:cNvSpPr txBox="1"/>
          <p:nvPr/>
        </p:nvSpPr>
        <p:spPr>
          <a:xfrm>
            <a:off x="711769" y="3471311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S-P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表示による比エンタルピの全微分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ADBFDF-C979-8441-A3CE-5DD0DE317FEE}"/>
              </a:ext>
            </a:extLst>
          </p:cNvPr>
          <p:cNvSpPr txBox="1"/>
          <p:nvPr/>
        </p:nvSpPr>
        <p:spPr>
          <a:xfrm>
            <a:off x="685088" y="41555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等エントロピ過程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1DF3D7D-DF3E-9644-B853-4EBB53EA3544}"/>
                  </a:ext>
                </a:extLst>
              </p:cNvPr>
              <p:cNvSpPr txBox="1"/>
              <p:nvPr/>
            </p:nvSpPr>
            <p:spPr>
              <a:xfrm>
                <a:off x="4410538" y="3931565"/>
                <a:ext cx="2646815" cy="74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𝑑𝑝</m:t>
                      </m:r>
                    </m:oMath>
                  </m:oMathPara>
                </a14:m>
                <a:endParaRPr kumimoji="1" lang="ja-JP" altLang="en-US" i="1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1DF3D7D-DF3E-9644-B853-4EBB53EA3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38" y="3931565"/>
                <a:ext cx="2646815" cy="743280"/>
              </a:xfrm>
              <a:prstGeom prst="rect">
                <a:avLst/>
              </a:prstGeom>
              <a:blipFill>
                <a:blip r:embed="rId4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2039068-F34B-5E44-B2D5-BD2DCDA7F75D}"/>
                  </a:ext>
                </a:extLst>
              </p:cNvPr>
              <p:cNvSpPr txBox="1"/>
              <p:nvPr/>
            </p:nvSpPr>
            <p:spPr>
              <a:xfrm>
                <a:off x="1170655" y="4625991"/>
                <a:ext cx="4563290" cy="1020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𝑑𝑝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l-GR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kumimoji="1" lang="ja-JP" altLang="en-US" i="1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2039068-F34B-5E44-B2D5-BD2DCDA7F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55" y="4625991"/>
                <a:ext cx="4563290" cy="1020664"/>
              </a:xfrm>
              <a:prstGeom prst="rect">
                <a:avLst/>
              </a:prstGeom>
              <a:blipFill>
                <a:blip r:embed="rId5"/>
                <a:stretch>
                  <a:fillRect t="-104878" b="-1292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6C2A172-4B30-3A4B-B57C-0BCC6A4A4F99}"/>
                  </a:ext>
                </a:extLst>
              </p:cNvPr>
              <p:cNvSpPr/>
              <p:nvPr/>
            </p:nvSpPr>
            <p:spPr>
              <a:xfrm>
                <a:off x="1403713" y="5310188"/>
                <a:ext cx="6082937" cy="8153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sup>
                          </m:sSubSup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−1)/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16C2A172-4B30-3A4B-B57C-0BCC6A4A4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13" y="5310188"/>
                <a:ext cx="6082937" cy="8153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F363279-6AD2-B74A-8F70-B5ED64885769}"/>
                  </a:ext>
                </a:extLst>
              </p:cNvPr>
              <p:cNvSpPr txBox="1"/>
              <p:nvPr/>
            </p:nvSpPr>
            <p:spPr>
              <a:xfrm>
                <a:off x="711769" y="2403220"/>
                <a:ext cx="5199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b="0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は</a:t>
                </a:r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から等エントロピ的に変化する。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F363279-6AD2-B74A-8F70-B5ED64885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9" y="2403220"/>
                <a:ext cx="5199308" cy="369332"/>
              </a:xfrm>
              <a:prstGeom prst="rect">
                <a:avLst/>
              </a:prstGeom>
              <a:blipFill>
                <a:blip r:embed="rId7"/>
                <a:stretch>
                  <a:fillRect l="-244" t="-3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2736565-7E09-7648-83BD-58332DFB055A}"/>
                  </a:ext>
                </a:extLst>
              </p:cNvPr>
              <p:cNvSpPr txBox="1"/>
              <p:nvPr/>
            </p:nvSpPr>
            <p:spPr>
              <a:xfrm>
                <a:off x="2847642" y="4200966"/>
                <a:ext cx="7260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F2736565-7E09-7648-83BD-58332DFB0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642" y="4200966"/>
                <a:ext cx="726096" cy="276999"/>
              </a:xfrm>
              <a:prstGeom prst="rect">
                <a:avLst/>
              </a:prstGeom>
              <a:blipFill>
                <a:blip r:embed="rId8"/>
                <a:stretch>
                  <a:fillRect l="-6897" r="-6897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8D075BC-B185-4740-BFBE-741BAA2BBB6E}"/>
                  </a:ext>
                </a:extLst>
              </p:cNvPr>
              <p:cNvSpPr txBox="1"/>
              <p:nvPr/>
            </p:nvSpPr>
            <p:spPr>
              <a:xfrm>
                <a:off x="3461010" y="2706236"/>
                <a:ext cx="2731197" cy="650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ja-JP" altLang="en-US" i="1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8D075BC-B185-4740-BFBE-741BAA2B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010" y="2706236"/>
                <a:ext cx="2731197" cy="650947"/>
              </a:xfrm>
              <a:prstGeom prst="rect">
                <a:avLst/>
              </a:prstGeom>
              <a:blipFill>
                <a:blip r:embed="rId9"/>
                <a:stretch>
                  <a:fillRect l="-926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矢印 14">
            <a:extLst>
              <a:ext uri="{FF2B5EF4-FFF2-40B4-BE49-F238E27FC236}">
                <a16:creationId xmlns:a16="http://schemas.microsoft.com/office/drawing/2014/main" id="{84A913D7-03B5-FB4E-8D7B-331A438431E7}"/>
              </a:ext>
            </a:extLst>
          </p:cNvPr>
          <p:cNvSpPr/>
          <p:nvPr/>
        </p:nvSpPr>
        <p:spPr>
          <a:xfrm>
            <a:off x="2743094" y="2961259"/>
            <a:ext cx="467596" cy="25426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392AF46-A2A7-D249-B94B-70E8603F7AF7}"/>
              </a:ext>
            </a:extLst>
          </p:cNvPr>
          <p:cNvSpPr/>
          <p:nvPr/>
        </p:nvSpPr>
        <p:spPr>
          <a:xfrm>
            <a:off x="685088" y="771284"/>
            <a:ext cx="8136183" cy="160043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protected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IsentropicExponent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gamma =  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isentropicExponent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(state)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"Isentropic exponent"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h_is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:=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h_T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data,state.T,exclEnthForm,refChoice,h_off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+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gamma/(gamma - 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1.0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)*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state.p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</a:t>
            </a:r>
            <a:r>
              <a:rPr lang="en" altLang="ja-JP" sz="1400" b="1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density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(state)*((p2/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state.p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)^((gamma - 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)/gamma) - </a:t>
            </a:r>
            <a:r>
              <a:rPr lang="en" altLang="ja-JP" sz="1400" b="1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1.0</a:t>
            </a:r>
            <a:r>
              <a:rPr lang="en" altLang="ja-JP" sz="1400" b="1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isentropicEnthalpyApproximation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5E03FD-788E-D441-B31D-7A1EEDA18E3A}"/>
              </a:ext>
            </a:extLst>
          </p:cNvPr>
          <p:cNvSpPr txBox="1"/>
          <p:nvPr/>
        </p:nvSpPr>
        <p:spPr>
          <a:xfrm>
            <a:off x="685088" y="371551"/>
            <a:ext cx="754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SingleGasNasa.isentropicEnthalpyApproximation</a:t>
            </a:r>
            <a:r>
              <a:rPr kumimoji="1" lang="en-US" altLang="ja-JP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18D156D-BE97-9742-940F-1502883959C5}"/>
                  </a:ext>
                </a:extLst>
              </p:cNvPr>
              <p:cNvSpPr txBox="1"/>
              <p:nvPr/>
            </p:nvSpPr>
            <p:spPr>
              <a:xfrm>
                <a:off x="1313790" y="6126046"/>
                <a:ext cx="1309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l-GR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i="1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18D156D-BE97-9742-940F-15028839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790" y="6126046"/>
                <a:ext cx="1309013" cy="276999"/>
              </a:xfrm>
              <a:prstGeom prst="rect">
                <a:avLst/>
              </a:prstGeom>
              <a:blipFill>
                <a:blip r:embed="rId10"/>
                <a:stretch>
                  <a:fillRect l="-3810" r="-2857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ADF88B5-DA74-FC4F-8FFC-4B473B23ADFC}"/>
              </a:ext>
            </a:extLst>
          </p:cNvPr>
          <p:cNvSpPr/>
          <p:nvPr/>
        </p:nvSpPr>
        <p:spPr>
          <a:xfrm>
            <a:off x="4572000" y="5368776"/>
            <a:ext cx="2987141" cy="913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3498E72-481F-AF4E-830C-4196C11C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76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5257F74-3B2D-8342-ACA5-8EA9445C3509}"/>
              </a:ext>
            </a:extLst>
          </p:cNvPr>
          <p:cNvSpPr txBox="1"/>
          <p:nvPr/>
        </p:nvSpPr>
        <p:spPr>
          <a:xfrm>
            <a:off x="3660558" y="41455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より、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A515C19-15AD-B041-A343-2C20412FCB35}"/>
              </a:ext>
            </a:extLst>
          </p:cNvPr>
          <p:cNvSpPr/>
          <p:nvPr/>
        </p:nvSpPr>
        <p:spPr>
          <a:xfrm>
            <a:off x="1018401" y="1868235"/>
            <a:ext cx="7616414" cy="2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A7C6795-598D-E643-820B-0B192E44BF72}"/>
              </a:ext>
            </a:extLst>
          </p:cNvPr>
          <p:cNvCxnSpPr>
            <a:cxnSpLocks/>
          </p:cNvCxnSpPr>
          <p:nvPr/>
        </p:nvCxnSpPr>
        <p:spPr>
          <a:xfrm flipV="1">
            <a:off x="6942187" y="2115662"/>
            <a:ext cx="609877" cy="325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5D7646E-4EEF-E745-A46D-459B0C45DA23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1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36797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27522F0-21C0-B448-8882-5D9089247D7C}"/>
              </a:ext>
            </a:extLst>
          </p:cNvPr>
          <p:cNvSpPr/>
          <p:nvPr/>
        </p:nvSpPr>
        <p:spPr>
          <a:xfrm>
            <a:off x="5356335" y="3969357"/>
            <a:ext cx="3546164" cy="1375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9E137CF-B78D-5247-A745-BDB7CDBAADC5}"/>
              </a:ext>
            </a:extLst>
          </p:cNvPr>
          <p:cNvSpPr/>
          <p:nvPr/>
        </p:nvSpPr>
        <p:spPr>
          <a:xfrm>
            <a:off x="583818" y="825676"/>
            <a:ext cx="824584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latin typeface="MigMix 1P" charset="-128"/>
                <a:ea typeface="MigMix 1P" charset="-128"/>
                <a:cs typeface="MigMix 1P" charset="-128"/>
              </a:rPr>
              <a:t>A. </a:t>
            </a:r>
            <a:r>
              <a:rPr lang="en-US" altLang="ja-JP" sz="1600" b="1" dirty="0" err="1">
                <a:latin typeface="MigMix 1P" charset="-128"/>
                <a:ea typeface="MigMix 1P" charset="-128"/>
                <a:cs typeface="MigMix 1P" charset="-128"/>
              </a:rPr>
              <a:t>PartialMedium</a:t>
            </a:r>
            <a:endParaRPr lang="en-US" altLang="ja-JP" sz="1600" b="1" dirty="0">
              <a:latin typeface="MigMix 1P" charset="-128"/>
              <a:ea typeface="MigMix 1P" charset="-128"/>
              <a:cs typeface="MigMix 1P" charset="-128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1600" i="1" dirty="0" err="1">
                <a:latin typeface="MigMix 1P" charset="-128"/>
                <a:ea typeface="MigMix 1P" charset="-128"/>
                <a:cs typeface="MigMix 1P" charset="-128"/>
              </a:rPr>
              <a:t>specificHeatCapacityCp</a:t>
            </a:r>
            <a:r>
              <a:rPr lang="en-US" altLang="ja-JP" sz="1600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i="1" dirty="0" err="1">
                <a:latin typeface="MigMix 1P" charset="-128"/>
                <a:ea typeface="MigMix 1P" charset="-128"/>
                <a:cs typeface="MigMix 1P" charset="-128"/>
              </a:rPr>
              <a:t>specificHeatCapacityCv</a:t>
            </a:r>
            <a:r>
              <a:rPr lang="en-US" altLang="ja-JP" sz="1600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i="1" dirty="0" err="1">
                <a:latin typeface="MigMix 1P" charset="-128"/>
                <a:ea typeface="MigMix 1P" charset="-128"/>
                <a:cs typeface="MigMix 1P" charset="-128"/>
              </a:rPr>
              <a:t>isentropicExponent</a:t>
            </a:r>
            <a:r>
              <a:rPr lang="en-US" altLang="ja-JP" sz="1600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i="1" dirty="0" err="1">
                <a:latin typeface="MigMix 1P" charset="-128"/>
                <a:ea typeface="MigMix 1P" charset="-128"/>
                <a:cs typeface="MigMix 1P" charset="-128"/>
              </a:rPr>
              <a:t>velocityOfSound</a:t>
            </a:r>
            <a:r>
              <a:rPr lang="en-US" altLang="ja-JP" sz="1600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i="1" dirty="0" err="1">
                <a:latin typeface="MigMix 1P" charset="-128"/>
                <a:ea typeface="MigMix 1P" charset="-128"/>
                <a:cs typeface="MigMix 1P" charset="-128"/>
              </a:rPr>
              <a:t>isobaricExpansionCoefficient</a:t>
            </a:r>
            <a:r>
              <a:rPr lang="en-US" altLang="ja-JP" sz="1600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i="1" dirty="0" err="1">
                <a:latin typeface="MigMix 1P" charset="-128"/>
                <a:ea typeface="MigMix 1P" charset="-128"/>
                <a:cs typeface="MigMix 1P" charset="-128"/>
              </a:rPr>
              <a:t>isothermalCompressibility</a:t>
            </a:r>
            <a:r>
              <a:rPr lang="en-US" altLang="ja-JP" sz="1600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i="1" dirty="0" err="1">
                <a:latin typeface="MigMix 1P" charset="-128"/>
                <a:ea typeface="MigMix 1P" charset="-128"/>
                <a:cs typeface="MigMix 1P" charset="-128"/>
              </a:rPr>
              <a:t>molarMass</a:t>
            </a:r>
            <a:r>
              <a:rPr lang="en-US" altLang="ja-JP" sz="1600" i="1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heatCapacity_cp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(state)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specificHeatCapacityCp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heatCapacity_cv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(state)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specificHeatCapacityCv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beta(state)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isobaricExpansionCoefficient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Kappa(state) </a:t>
            </a:r>
            <a:r>
              <a:rPr lang="en-US" altLang="ja-JP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= </a:t>
            </a:r>
            <a:r>
              <a:rPr lang="en-US" altLang="ja-JP" sz="1600" i="1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isothermalCompressibility</a:t>
            </a:r>
            <a:r>
              <a:rPr lang="en-US" altLang="ja-JP" sz="1600" i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1600" dirty="0" err="1">
                <a:latin typeface="MigMix 1P" charset="-128"/>
                <a:ea typeface="MigMix 1P" charset="-128"/>
                <a:cs typeface="MigMix 1P" charset="-128"/>
              </a:rPr>
              <a:t>plandtlNumber</a:t>
            </a:r>
            <a:r>
              <a:rPr lang="en-US" altLang="ja-JP" sz="1600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A55527-B717-3D40-916D-3A9CAA2ECDEA}"/>
              </a:ext>
            </a:extLst>
          </p:cNvPr>
          <p:cNvSpPr txBox="1"/>
          <p:nvPr/>
        </p:nvSpPr>
        <p:spPr>
          <a:xfrm>
            <a:off x="5255632" y="1740761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で宣言する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partial function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" name="右中かっこ 1">
            <a:extLst>
              <a:ext uri="{FF2B5EF4-FFF2-40B4-BE49-F238E27FC236}">
                <a16:creationId xmlns:a16="http://schemas.microsoft.com/office/drawing/2014/main" id="{E03ED9B4-2AE5-BA40-8D06-0BCB036BFE42}"/>
              </a:ext>
            </a:extLst>
          </p:cNvPr>
          <p:cNvSpPr/>
          <p:nvPr/>
        </p:nvSpPr>
        <p:spPr>
          <a:xfrm>
            <a:off x="4751574" y="1190065"/>
            <a:ext cx="479332" cy="17010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2503D3D1-2B44-9A4A-9343-127391FBAA29}"/>
                  </a:ext>
                </a:extLst>
              </p:cNvPr>
              <p:cNvSpPr txBox="1"/>
              <p:nvPr/>
            </p:nvSpPr>
            <p:spPr>
              <a:xfrm>
                <a:off x="5801358" y="4490373"/>
                <a:ext cx="963662" cy="527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2503D3D1-2B44-9A4A-9343-127391FBA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358" y="4490373"/>
                <a:ext cx="963662" cy="527517"/>
              </a:xfrm>
              <a:prstGeom prst="rect">
                <a:avLst/>
              </a:prstGeom>
              <a:blipFill>
                <a:blip r:embed="rId2"/>
                <a:stretch>
                  <a:fillRect l="-3896" r="-1299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05DB35B-B13E-5441-A9FB-14CCC53903FD}"/>
                  </a:ext>
                </a:extLst>
              </p:cNvPr>
              <p:cNvSpPr txBox="1"/>
              <p:nvPr/>
            </p:nvSpPr>
            <p:spPr>
              <a:xfrm>
                <a:off x="7367938" y="4407154"/>
                <a:ext cx="1315745" cy="852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粘性率</a:t>
                </a:r>
                <a:endParaRPr kumimoji="1"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定圧比熱</a:t>
                </a:r>
                <a:endParaRPr kumimoji="1" lang="en-US" altLang="ja-JP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: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熱伝導率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05DB35B-B13E-5441-A9FB-14CCC5390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938" y="4407154"/>
                <a:ext cx="1315745" cy="852413"/>
              </a:xfrm>
              <a:prstGeom prst="rect">
                <a:avLst/>
              </a:prstGeom>
              <a:blipFill>
                <a:blip r:embed="rId3"/>
                <a:stretch>
                  <a:fillRect l="-5714" t="-7353" r="-9524" b="-16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69B4E2-494C-EC49-A247-FEB4160C14AF}"/>
              </a:ext>
            </a:extLst>
          </p:cNvPr>
          <p:cNvSpPr txBox="1"/>
          <p:nvPr/>
        </p:nvSpPr>
        <p:spPr>
          <a:xfrm>
            <a:off x="5389990" y="3963332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Prandtl Number (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プラントル数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)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1571443-983A-C149-ADE7-FE46DE651A1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184264" y="3910185"/>
            <a:ext cx="2172071" cy="74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タイトル 4">
            <a:extLst>
              <a:ext uri="{FF2B5EF4-FFF2-40B4-BE49-F238E27FC236}">
                <a16:creationId xmlns:a16="http://schemas.microsoft.com/office/drawing/2014/main" id="{734D4952-075C-1141-B0D8-300E85E1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VI </a:t>
            </a:r>
            <a:r>
              <a:rPr lang="ja-JP" altLang="en-US"/>
              <a:t>その他の物性値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24CBBF-22B0-EB4A-8EB3-7621CAF1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77</a:t>
            </a:fld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A86163C-4F18-E443-942D-30C6F84C14B3}"/>
              </a:ext>
            </a:extLst>
          </p:cNvPr>
          <p:cNvSpPr/>
          <p:nvPr/>
        </p:nvSpPr>
        <p:spPr>
          <a:xfrm>
            <a:off x="628650" y="40767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C. </a:t>
            </a:r>
            <a:r>
              <a:rPr lang="en-US" altLang="ja-JP" b="1" dirty="0" err="1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SingleGasNasa</a:t>
            </a:r>
            <a:endParaRPr lang="en-US" altLang="ja-JP" b="1" dirty="0">
              <a:solidFill>
                <a:schemeClr val="accent2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i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specificHeatCapacityCp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specificHeatCapacityCv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isentropicExponent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velocityOfSound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isobaricExpansionCoefficient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isothermalCompressibility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dirty="0" err="1">
                <a:latin typeface="MigMix 1P" charset="-128"/>
                <a:ea typeface="MigMix 1P" charset="-128"/>
                <a:cs typeface="MigMix 1P" charset="-128"/>
              </a:rPr>
              <a:t>molarMass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(state)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F9B1757-5EFA-6149-90F7-445743CE4D20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98098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79C3AE-7D1A-D64D-B32F-949B2261F598}"/>
              </a:ext>
            </a:extLst>
          </p:cNvPr>
          <p:cNvSpPr/>
          <p:nvPr/>
        </p:nvSpPr>
        <p:spPr>
          <a:xfrm>
            <a:off x="630001" y="864000"/>
            <a:ext cx="7919472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specificHeatCapacityCp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"Return specific heat capacity at constant pressure”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:= </a:t>
            </a:r>
            <a:r>
              <a:rPr lang="en" altLang="ja-JP" sz="1400" b="1" dirty="0" err="1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Modelica.Media.IdealGases.Common.Functions.cp_T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(data,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specificHeatCapacityCp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54DBD010-E656-9848-9285-9AD3BDC0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>
                <a:solidFill>
                  <a:schemeClr val="accent2"/>
                </a:solidFill>
              </a:rPr>
              <a:t>specificHeatCapacityCp</a:t>
            </a:r>
            <a:r>
              <a:rPr lang="en-US" altLang="ja-JP" dirty="0">
                <a:solidFill>
                  <a:schemeClr val="accent2"/>
                </a:solidFill>
              </a:rPr>
              <a:t>(state) </a:t>
            </a:r>
            <a:r>
              <a:rPr lang="ja-JP" altLang="en-US">
                <a:solidFill>
                  <a:schemeClr val="accent2"/>
                </a:solidFill>
              </a:rPr>
              <a:t>定圧比熱</a:t>
            </a:r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B1D465E-C729-1747-8B15-ADA519FB0288}"/>
              </a:ext>
            </a:extLst>
          </p:cNvPr>
          <p:cNvSpPr/>
          <p:nvPr/>
        </p:nvSpPr>
        <p:spPr>
          <a:xfrm>
            <a:off x="630001" y="2360670"/>
            <a:ext cx="6532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 err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specificHeatCapacityCv</a:t>
            </a:r>
            <a:r>
              <a:rPr lang="en-US" altLang="ja-JP" sz="2400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(state) </a:t>
            </a:r>
            <a:r>
              <a:rPr lang="ja-JP" altLang="en-US" sz="2400" b="1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定積比熱</a:t>
            </a:r>
            <a:r>
              <a:rPr lang="en-US" altLang="ja-JP" sz="2400" b="1" dirty="0">
                <a:solidFill>
                  <a:schemeClr val="accent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endParaRPr lang="ja-JP" altLang="en-US" sz="2400" b="1">
              <a:solidFill>
                <a:schemeClr val="accent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7709C7F-9089-C14E-86D9-3CEEE44AA833}"/>
              </a:ext>
            </a:extLst>
          </p:cNvPr>
          <p:cNvSpPr/>
          <p:nvPr/>
        </p:nvSpPr>
        <p:spPr>
          <a:xfrm>
            <a:off x="6006406" y="3607392"/>
            <a:ext cx="2161613" cy="673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A7CF33B-8C8D-1944-B8EC-AC13432F590A}"/>
              </a:ext>
            </a:extLst>
          </p:cNvPr>
          <p:cNvSpPr/>
          <p:nvPr/>
        </p:nvSpPr>
        <p:spPr>
          <a:xfrm>
            <a:off x="630001" y="2822335"/>
            <a:ext cx="7883999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specificHeatCapacityCv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"Compute specific heat capacity at constant volume from temperature and gas data”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cv :=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cp_T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data,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 -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specificHeatCapacityCv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81645-D548-594C-ACEF-24CA053564F0}"/>
                  </a:ext>
                </a:extLst>
              </p:cNvPr>
              <p:cNvSpPr txBox="1"/>
              <p:nvPr/>
            </p:nvSpPr>
            <p:spPr>
              <a:xfrm>
                <a:off x="6006406" y="3890576"/>
                <a:ext cx="139499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B8881645-D548-594C-ACEF-24CA05356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406" y="3890576"/>
                <a:ext cx="1394997" cy="390748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EFD612-A468-0F4C-9634-E64545536C0C}"/>
              </a:ext>
            </a:extLst>
          </p:cNvPr>
          <p:cNvSpPr txBox="1"/>
          <p:nvPr/>
        </p:nvSpPr>
        <p:spPr>
          <a:xfrm>
            <a:off x="6005169" y="36096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マイヤーの関係式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DB747A-FF0F-F840-993B-61073658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78</a:t>
            </a:fld>
            <a:endParaRPr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BD773B6-B126-264B-ACD2-FA1308E5247E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4429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0688FA1-8062-B74D-A12F-71BDAD134844}"/>
                  </a:ext>
                </a:extLst>
              </p:cNvPr>
              <p:cNvSpPr txBox="1"/>
              <p:nvPr/>
            </p:nvSpPr>
            <p:spPr>
              <a:xfrm>
                <a:off x="733368" y="1221392"/>
                <a:ext cx="6538457" cy="1493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6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ja-JP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7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hr m:val="∑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0688FA1-8062-B74D-A12F-71BDAD13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68" y="1221392"/>
                <a:ext cx="6538457" cy="1493101"/>
              </a:xfrm>
              <a:prstGeom prst="rect">
                <a:avLst/>
              </a:prstGeom>
              <a:blipFill>
                <a:blip r:embed="rId2"/>
                <a:stretch>
                  <a:fillRect l="-1744" t="-11864" b="-898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6A59A4A-DA38-8044-B071-24B097723EDF}"/>
                  </a:ext>
                </a:extLst>
              </p:cNvPr>
              <p:cNvSpPr txBox="1"/>
              <p:nvPr/>
            </p:nvSpPr>
            <p:spPr>
              <a:xfrm>
                <a:off x="804313" y="2894073"/>
                <a:ext cx="272792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𝑙𝑜𝑤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𝑎h𝑖𝑔h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6A59A4A-DA38-8044-B071-24B097723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13" y="2894073"/>
                <a:ext cx="2727926" cy="617861"/>
              </a:xfrm>
              <a:prstGeom prst="rect">
                <a:avLst/>
              </a:prstGeom>
              <a:blipFill>
                <a:blip r:embed="rId3"/>
                <a:stretch>
                  <a:fillRect l="-22685" t="-230612" b="-3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タイトル 8">
            <a:extLst>
              <a:ext uri="{FF2B5EF4-FFF2-40B4-BE49-F238E27FC236}">
                <a16:creationId xmlns:a16="http://schemas.microsoft.com/office/drawing/2014/main" id="{52246854-83B4-1E45-BF81-799CC81A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758734"/>
          </a:xfrm>
        </p:spPr>
        <p:txBody>
          <a:bodyPr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</a:rPr>
              <a:t>Modelica.Media.IdealGases.Common.Functions</a:t>
            </a:r>
            <a:r>
              <a:rPr lang="en-US" altLang="ja-JP" dirty="0">
                <a:solidFill>
                  <a:srgbClr val="0070C0"/>
                </a:solidFill>
              </a:rPr>
              <a:t>.</a:t>
            </a:r>
            <a:br>
              <a:rPr lang="en-US" altLang="ja-JP" dirty="0">
                <a:solidFill>
                  <a:srgbClr val="0070C0"/>
                </a:solidFill>
              </a:rPr>
            </a:br>
            <a:r>
              <a:rPr lang="en-US" altLang="ja-JP" dirty="0" err="1">
                <a:solidFill>
                  <a:srgbClr val="0070C0"/>
                </a:solidFill>
              </a:rPr>
              <a:t>specificHeatCapacityCp</a:t>
            </a:r>
            <a:r>
              <a:rPr lang="en-US" altLang="ja-JP" dirty="0">
                <a:solidFill>
                  <a:srgbClr val="0070C0"/>
                </a:solidFill>
              </a:rPr>
              <a:t>(state) 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4AC1752-A966-DD40-8FBA-F65AFE44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79</a:t>
            </a:fld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7180B82-DDE6-004D-A16B-0B3DED50A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842" y="2714493"/>
            <a:ext cx="4069962" cy="34613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691C4D-4C4A-0B49-BC65-AD2DC8C9EABB}"/>
              </a:ext>
            </a:extLst>
          </p:cNvPr>
          <p:cNvSpPr txBox="1"/>
          <p:nvPr/>
        </p:nvSpPr>
        <p:spPr>
          <a:xfrm>
            <a:off x="5105341" y="234933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CH4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の比熱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5572C3-0872-A243-8645-84CD9FDF3F03}"/>
              </a:ext>
            </a:extLst>
          </p:cNvPr>
          <p:cNvSpPr txBox="1"/>
          <p:nvPr/>
        </p:nvSpPr>
        <p:spPr>
          <a:xfrm>
            <a:off x="4748828" y="3373434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(REFPROP version 7)</a:t>
            </a:r>
            <a:endParaRPr kumimoji="1" lang="ja-JP" altLang="en-US" sz="1200">
              <a:solidFill>
                <a:srgbClr val="0432FF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EDCAA8C-401E-6E4E-AF87-EBC898D8FABC}"/>
              </a:ext>
            </a:extLst>
          </p:cNvPr>
          <p:cNvSpPr txBox="1"/>
          <p:nvPr/>
        </p:nvSpPr>
        <p:spPr>
          <a:xfrm>
            <a:off x="2751083" y="216258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[J/</a:t>
            </a:r>
            <a:r>
              <a:rPr kumimoji="1" lang="en-US" altLang="ja-JP" dirty="0" err="1"/>
              <a:t>kg.K</a:t>
            </a:r>
            <a:r>
              <a:rPr kumimoji="1" lang="en-US" altLang="ja-JP" dirty="0"/>
              <a:t>]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E87FC03-9161-8941-92D5-08BC0EDA71A4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00CD03C-6C02-0243-8939-201C3D4BF8A1}"/>
              </a:ext>
            </a:extLst>
          </p:cNvPr>
          <p:cNvSpPr txBox="1"/>
          <p:nvPr/>
        </p:nvSpPr>
        <p:spPr>
          <a:xfrm>
            <a:off x="5281448" y="2915946"/>
            <a:ext cx="2121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(Nasa Glenn Coefficients)</a:t>
            </a:r>
            <a:endParaRPr kumimoji="1" lang="ja-JP" altLang="en-US" sz="1200">
              <a:solidFill>
                <a:srgbClr val="FF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714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>
            <a:extLst>
              <a:ext uri="{FF2B5EF4-FFF2-40B4-BE49-F238E27FC236}">
                <a16:creationId xmlns:a16="http://schemas.microsoft.com/office/drawing/2014/main" id="{65D91FCB-39B3-BB45-86F9-3A6C50A5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71" y="457199"/>
            <a:ext cx="1613332" cy="6112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0192BA0-4DCB-7D43-A516-82C1F58B8200}"/>
              </a:ext>
            </a:extLst>
          </p:cNvPr>
          <p:cNvSpPr txBox="1"/>
          <p:nvPr/>
        </p:nvSpPr>
        <p:spPr>
          <a:xfrm>
            <a:off x="630000" y="1326147"/>
            <a:ext cx="5061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で扱う流体の物性値の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type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や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定数の型を表す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record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が宣言されている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5" name="タイトル 34">
            <a:extLst>
              <a:ext uri="{FF2B5EF4-FFF2-40B4-BE49-F238E27FC236}">
                <a16:creationId xmlns:a16="http://schemas.microsoft.com/office/drawing/2014/main" id="{E51A7300-FFEB-6B43-8946-C4997BCEC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000" y="360000"/>
            <a:ext cx="1380506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1 Types</a:t>
            </a:r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F8F2FDA-D9AB-DB45-A33D-484210DC4906}"/>
              </a:ext>
            </a:extLst>
          </p:cNvPr>
          <p:cNvSpPr txBox="1"/>
          <p:nvPr/>
        </p:nvSpPr>
        <p:spPr>
          <a:xfrm>
            <a:off x="630000" y="786335"/>
            <a:ext cx="5306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Modelica.Media.Interfaces.Types</a:t>
            </a:r>
            <a:endParaRPr kumimoji="1" lang="ja-JP" altLang="en-US" sz="2400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左中かっこ 4">
            <a:extLst>
              <a:ext uri="{FF2B5EF4-FFF2-40B4-BE49-F238E27FC236}">
                <a16:creationId xmlns:a16="http://schemas.microsoft.com/office/drawing/2014/main" id="{18BD7C5F-9889-8E44-B621-8D1E6097AE86}"/>
              </a:ext>
            </a:extLst>
          </p:cNvPr>
          <p:cNvSpPr/>
          <p:nvPr/>
        </p:nvSpPr>
        <p:spPr>
          <a:xfrm>
            <a:off x="6295586" y="5543588"/>
            <a:ext cx="266262" cy="953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71AAC2-636E-1540-8A00-F0A9AEA8550F}"/>
              </a:ext>
            </a:extLst>
          </p:cNvPr>
          <p:cNvSpPr txBox="1"/>
          <p:nvPr/>
        </p:nvSpPr>
        <p:spPr>
          <a:xfrm>
            <a:off x="1924643" y="5789405"/>
            <a:ext cx="433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II. </a:t>
            </a:r>
            <a:r>
              <a:rPr kumimoji="1" lang="en-US" altLang="ja-JP" sz="2400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FluidConstants</a:t>
            </a:r>
            <a:r>
              <a:rPr kumimoji="1" lang="ja-JP" altLang="en-US" sz="2400" b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レコード</a:t>
            </a:r>
            <a:r>
              <a:rPr kumimoji="1" lang="en-US" altLang="ja-JP" sz="2400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 </a:t>
            </a:r>
            <a:endParaRPr kumimoji="1" lang="ja-JP" altLang="en-US" sz="2400" b="1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7" name="左中かっこ 16">
            <a:extLst>
              <a:ext uri="{FF2B5EF4-FFF2-40B4-BE49-F238E27FC236}">
                <a16:creationId xmlns:a16="http://schemas.microsoft.com/office/drawing/2014/main" id="{4563878F-3697-D349-9F55-C0C76FBBC0DB}"/>
              </a:ext>
            </a:extLst>
          </p:cNvPr>
          <p:cNvSpPr/>
          <p:nvPr/>
        </p:nvSpPr>
        <p:spPr>
          <a:xfrm>
            <a:off x="6287251" y="608417"/>
            <a:ext cx="266262" cy="45837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E731D23-65EF-7A45-92C3-14AF142E9E19}"/>
              </a:ext>
            </a:extLst>
          </p:cNvPr>
          <p:cNvSpPr txBox="1"/>
          <p:nvPr/>
        </p:nvSpPr>
        <p:spPr>
          <a:xfrm>
            <a:off x="3383781" y="2696957"/>
            <a:ext cx="25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I. </a:t>
            </a:r>
            <a:r>
              <a:rPr kumimoji="1" lang="ja-JP" altLang="en-US" sz="2400" b="1">
                <a:hlinkClick r:id="rId5" action="ppaction://hlinksldjump"/>
              </a:rPr>
              <a:t>物性値のタイプ</a:t>
            </a:r>
            <a:endParaRPr kumimoji="1" lang="ja-JP" altLang="en-US" sz="2400" b="1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5234E644-0110-7245-9E08-0F35480C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5DE6C42-FF8B-7D4F-965D-4B560ED86B1F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88599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E9D86568-816D-D545-A14F-118D8102A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7A381C5-FCB7-B642-B068-2C3D5AEA43C7}"/>
              </a:ext>
            </a:extLst>
          </p:cNvPr>
          <p:cNvSpPr/>
          <p:nvPr/>
        </p:nvSpPr>
        <p:spPr>
          <a:xfrm>
            <a:off x="630001" y="1106501"/>
            <a:ext cx="7883999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isentropicExponent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"Return isentropic exponent”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gamma := 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specificHeatCapacityCp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(state)/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specificHeatCapacityCv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(state);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isentropicExponent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B191AD0-94A3-1A47-9B2A-47CD79291E74}"/>
                  </a:ext>
                </a:extLst>
              </p:cNvPr>
              <p:cNvSpPr txBox="1"/>
              <p:nvPr/>
            </p:nvSpPr>
            <p:spPr>
              <a:xfrm>
                <a:off x="7375697" y="1507113"/>
                <a:ext cx="699872" cy="5280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B191AD0-94A3-1A47-9B2A-47CD79291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697" y="1507113"/>
                <a:ext cx="699872" cy="528093"/>
              </a:xfrm>
              <a:prstGeom prst="rect">
                <a:avLst/>
              </a:prstGeom>
              <a:blipFill>
                <a:blip r:embed="rId2"/>
                <a:stretch>
                  <a:fillRect l="-7143" r="-1786" b="-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9326AB0-BE2B-974B-80C0-8611BC3BF57B}"/>
              </a:ext>
            </a:extLst>
          </p:cNvPr>
          <p:cNvSpPr/>
          <p:nvPr/>
        </p:nvSpPr>
        <p:spPr>
          <a:xfrm>
            <a:off x="630001" y="2859640"/>
            <a:ext cx="7829644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velocityOfSound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"Return velocity of sound”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Modelica.Icons.Function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a := 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sqrt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max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,data.R*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Modelica.Media.IdealGases.Common.Functions.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cp_T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               data,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)/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specificHeatCapacityCv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(state)));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velocityOfSound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0B88D5F-767E-3445-A18C-472AC95A6C3D}"/>
                  </a:ext>
                </a:extLst>
              </p:cNvPr>
              <p:cNvSpPr txBox="1"/>
              <p:nvPr/>
            </p:nvSpPr>
            <p:spPr>
              <a:xfrm>
                <a:off x="5793762" y="4151114"/>
                <a:ext cx="2358647" cy="8183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𝑅𝑇</m:t>
                          </m:r>
                        </m:e>
                      </m:ra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0B88D5F-767E-3445-A18C-472AC95A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762" y="4151114"/>
                <a:ext cx="235864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B1C6410-19DA-6143-8CE4-C95225BC4FCF}"/>
              </a:ext>
            </a:extLst>
          </p:cNvPr>
          <p:cNvSpPr/>
          <p:nvPr/>
        </p:nvSpPr>
        <p:spPr>
          <a:xfrm>
            <a:off x="630001" y="2397975"/>
            <a:ext cx="8245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err="1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velocityOfSound</a:t>
            </a:r>
            <a:r>
              <a:rPr lang="en-US" altLang="ja-JP" sz="2400" b="1" dirty="0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(state) </a:t>
            </a:r>
            <a:r>
              <a:rPr lang="ja-JP" altLang="en-US" sz="2400" b="1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音速</a:t>
            </a:r>
            <a:r>
              <a:rPr lang="en-US" altLang="ja-JP" sz="2400" b="1" dirty="0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63E199BF-C9D2-9347-BFDD-0F5AD2B6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746500"/>
          </a:xfrm>
        </p:spPr>
        <p:txBody>
          <a:bodyPr>
            <a:noAutofit/>
          </a:bodyPr>
          <a:lstStyle/>
          <a:p>
            <a:r>
              <a:rPr lang="en-US" altLang="ja-JP" dirty="0" err="1">
                <a:solidFill>
                  <a:schemeClr val="accent2"/>
                </a:solidFill>
              </a:rPr>
              <a:t>isentropicExponent</a:t>
            </a:r>
            <a:r>
              <a:rPr lang="en-US" altLang="ja-JP" dirty="0">
                <a:solidFill>
                  <a:schemeClr val="accent2"/>
                </a:solidFill>
              </a:rPr>
              <a:t>(state) </a:t>
            </a:r>
            <a:r>
              <a:rPr lang="ja-JP" altLang="en-US">
                <a:solidFill>
                  <a:schemeClr val="accent2"/>
                </a:solidFill>
              </a:rPr>
              <a:t>等エントロピー指数</a:t>
            </a:r>
            <a:br>
              <a:rPr lang="en-US" altLang="ja-JP" dirty="0">
                <a:solidFill>
                  <a:schemeClr val="accent2"/>
                </a:solidFill>
              </a:rPr>
            </a:br>
            <a:r>
              <a:rPr lang="en-US" altLang="ja-JP" dirty="0">
                <a:solidFill>
                  <a:schemeClr val="accent2"/>
                </a:solidFill>
              </a:rPr>
              <a:t>(</a:t>
            </a:r>
            <a:r>
              <a:rPr lang="ja-JP" altLang="en-US">
                <a:solidFill>
                  <a:schemeClr val="accent2"/>
                </a:solidFill>
              </a:rPr>
              <a:t>理想気体では比熱比</a:t>
            </a:r>
            <a:r>
              <a:rPr lang="en-US" altLang="ja-JP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0C131E0-1BF0-CF40-8534-CD3C7401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80</a:t>
            </a:fld>
            <a:endParaRPr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0B95CF-8A0D-7845-8147-C14B43695A60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79140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9BAD990-6E4C-8C48-98C0-8DDD9F46527D}"/>
              </a:ext>
            </a:extLst>
          </p:cNvPr>
          <p:cNvSpPr/>
          <p:nvPr/>
        </p:nvSpPr>
        <p:spPr>
          <a:xfrm>
            <a:off x="630001" y="2476864"/>
            <a:ext cx="8245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err="1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isothermalCompressibility</a:t>
            </a:r>
            <a:r>
              <a:rPr lang="en-US" altLang="ja-JP" sz="2400" b="1" dirty="0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(state) </a:t>
            </a:r>
            <a:r>
              <a:rPr lang="ja-JP" altLang="en-US" sz="2400" b="1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等温圧縮率</a:t>
            </a:r>
            <a:r>
              <a:rPr lang="en-US" altLang="ja-JP" sz="2400" b="1" dirty="0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2FFC0F-EFD3-C645-9AB7-811187357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2F30A0-0421-5846-A679-D431FC8A8B35}"/>
              </a:ext>
            </a:extLst>
          </p:cNvPr>
          <p:cNvSpPr/>
          <p:nvPr/>
        </p:nvSpPr>
        <p:spPr>
          <a:xfrm>
            <a:off x="630001" y="2970454"/>
            <a:ext cx="7883999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isothermalCompressibility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"Returns overall the isothermal compressibility factor”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kappa :=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isothermalCompressibility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29EC2F6-1664-3640-AA83-59A50C099255}"/>
              </a:ext>
            </a:extLst>
          </p:cNvPr>
          <p:cNvSpPr/>
          <p:nvPr/>
        </p:nvSpPr>
        <p:spPr>
          <a:xfrm>
            <a:off x="630001" y="4644040"/>
            <a:ext cx="8245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 err="1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molarMass</a:t>
            </a:r>
            <a:r>
              <a:rPr lang="en-US" altLang="ja-JP" sz="2400" b="1" dirty="0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400" b="1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モル質量</a:t>
            </a:r>
            <a:r>
              <a:rPr lang="en-US" altLang="ja-JP" sz="2400" b="1" dirty="0">
                <a:solidFill>
                  <a:schemeClr val="accent2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2F5A8-EF97-B64A-BE8C-6F26CC401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4E966D9-BDC3-E740-93FE-13E01C28E43E}"/>
              </a:ext>
            </a:extLst>
          </p:cNvPr>
          <p:cNvSpPr/>
          <p:nvPr/>
        </p:nvSpPr>
        <p:spPr>
          <a:xfrm>
            <a:off x="614098" y="5105705"/>
            <a:ext cx="7883999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molarMass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"Return the molar mass of the medium”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MM := </a:t>
            </a:r>
            <a:r>
              <a:rPr lang="en" altLang="ja-JP" sz="1400" b="1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data.MM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molarMass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5C68A4-A6B4-A74F-AAD7-F772CBF8A5B3}"/>
              </a:ext>
            </a:extLst>
          </p:cNvPr>
          <p:cNvSpPr/>
          <p:nvPr/>
        </p:nvSpPr>
        <p:spPr>
          <a:xfrm>
            <a:off x="5031436" y="3533176"/>
            <a:ext cx="3730882" cy="14369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C4F3400-6FB0-264B-BFBA-B431B47A4680}"/>
                  </a:ext>
                </a:extLst>
              </p:cNvPr>
              <p:cNvSpPr txBox="1"/>
              <p:nvPr/>
            </p:nvSpPr>
            <p:spPr>
              <a:xfrm>
                <a:off x="5031436" y="4207652"/>
                <a:ext cx="3538213" cy="609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≡−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C4F3400-6FB0-264B-BFBA-B431B47A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36" y="4207652"/>
                <a:ext cx="3538213" cy="609462"/>
              </a:xfrm>
              <a:prstGeom prst="rect">
                <a:avLst/>
              </a:prstGeom>
              <a:blipFill>
                <a:blip r:embed="rId3"/>
                <a:stretch>
                  <a:fillRect l="-717" r="-717" b="-102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5392349-7821-6448-A284-1BDD510D44CD}"/>
                  </a:ext>
                </a:extLst>
              </p:cNvPr>
              <p:cNvSpPr txBox="1"/>
              <p:nvPr/>
            </p:nvSpPr>
            <p:spPr>
              <a:xfrm>
                <a:off x="5115555" y="3592458"/>
                <a:ext cx="77643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5392349-7821-6448-A284-1BDD510D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55" y="3592458"/>
                <a:ext cx="776431" cy="565219"/>
              </a:xfrm>
              <a:prstGeom prst="rect">
                <a:avLst/>
              </a:prstGeom>
              <a:blipFill>
                <a:blip r:embed="rId4"/>
                <a:stretch>
                  <a:fillRect l="-3226" r="-4839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68E8781-9577-BD4E-A33F-55C909B72F95}"/>
              </a:ext>
            </a:extLst>
          </p:cNvPr>
          <p:cNvSpPr/>
          <p:nvPr/>
        </p:nvSpPr>
        <p:spPr>
          <a:xfrm>
            <a:off x="630001" y="838158"/>
            <a:ext cx="7829644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isobaricExpansionCoefficient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"Returns overall the isobaric expansion coefficient beta”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beta := 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/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isobaricExpansionCoefficient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E0E0D69-409A-8A4F-AC1B-32C4E4BBB453}"/>
              </a:ext>
            </a:extLst>
          </p:cNvPr>
          <p:cNvGrpSpPr/>
          <p:nvPr/>
        </p:nvGrpSpPr>
        <p:grpSpPr>
          <a:xfrm>
            <a:off x="6122978" y="915516"/>
            <a:ext cx="2736968" cy="1459805"/>
            <a:chOff x="6158458" y="955645"/>
            <a:chExt cx="2736968" cy="1459805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42CD2DE-4CE5-2F49-9E3D-02F6A44A0676}"/>
                </a:ext>
              </a:extLst>
            </p:cNvPr>
            <p:cNvSpPr/>
            <p:nvPr/>
          </p:nvSpPr>
          <p:spPr>
            <a:xfrm>
              <a:off x="6158458" y="955645"/>
              <a:ext cx="2736968" cy="14598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1E9E94A4-CAB1-C34E-BC12-4C8264677714}"/>
                    </a:ext>
                  </a:extLst>
                </p:cNvPr>
                <p:cNvSpPr txBox="1"/>
                <p:nvPr/>
              </p:nvSpPr>
              <p:spPr>
                <a:xfrm>
                  <a:off x="6382106" y="1019375"/>
                  <a:ext cx="776431" cy="5652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kumimoji="1" lang="ja-JP" altLang="en-US"/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1E9E94A4-CAB1-C34E-BC12-4C8264677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106" y="1019375"/>
                  <a:ext cx="776431" cy="565219"/>
                </a:xfrm>
                <a:prstGeom prst="rect">
                  <a:avLst/>
                </a:prstGeom>
                <a:blipFill>
                  <a:blip r:embed="rId5"/>
                  <a:stretch>
                    <a:fillRect l="-3226" r="-4839" b="-1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B022A8E4-79D2-0945-A003-BAA6BD902F39}"/>
                    </a:ext>
                  </a:extLst>
                </p:cNvPr>
                <p:cNvSpPr txBox="1"/>
                <p:nvPr/>
              </p:nvSpPr>
              <p:spPr>
                <a:xfrm>
                  <a:off x="6281793" y="1685547"/>
                  <a:ext cx="2512867" cy="600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≡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kumimoji="1" lang="ja-JP" altLang="en-US" i="1"/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B022A8E4-79D2-0945-A003-BAA6BD902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793" y="1685547"/>
                  <a:ext cx="2512867" cy="600614"/>
                </a:xfrm>
                <a:prstGeom prst="rect">
                  <a:avLst/>
                </a:prstGeom>
                <a:blipFill>
                  <a:blip r:embed="rId6"/>
                  <a:stretch>
                    <a:fillRect l="-3030" r="-1515" b="-816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タイトル 15">
            <a:extLst>
              <a:ext uri="{FF2B5EF4-FFF2-40B4-BE49-F238E27FC236}">
                <a16:creationId xmlns:a16="http://schemas.microsoft.com/office/drawing/2014/main" id="{760F2FCF-2D14-A845-B212-FEA308B8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>
                <a:solidFill>
                  <a:schemeClr val="accent2"/>
                </a:solidFill>
              </a:rPr>
              <a:t>isobaricExpantionCoefficient</a:t>
            </a:r>
            <a:r>
              <a:rPr lang="en-US" altLang="ja-JP" dirty="0">
                <a:solidFill>
                  <a:schemeClr val="accent2"/>
                </a:solidFill>
              </a:rPr>
              <a:t> </a:t>
            </a:r>
            <a:r>
              <a:rPr lang="ja-JP" altLang="en-US">
                <a:solidFill>
                  <a:schemeClr val="accent2"/>
                </a:solidFill>
              </a:rPr>
              <a:t>定圧膨張係数</a:t>
            </a:r>
            <a:endParaRPr kumimoji="1" lang="ja-JP" altLang="en-US" b="0">
              <a:solidFill>
                <a:schemeClr val="accent2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B4AFA7-C6F4-3343-9577-78135B4CDAAA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E7F6393-64C9-904C-A40C-A977E9F3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4992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84C6AC45-761B-7244-B90C-2B15F737C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23" y="1643258"/>
            <a:ext cx="2205603" cy="19581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1EB2D2D-8339-134A-998B-BEF6FB7A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VII </a:t>
            </a:r>
            <a:r>
              <a:rPr lang="en-US" altLang="ja-JP" dirty="0" err="1"/>
              <a:t>setSmoothState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344025-46DD-8C46-938D-86E08C9AD5B7}"/>
              </a:ext>
            </a:extLst>
          </p:cNvPr>
          <p:cNvSpPr txBox="1"/>
          <p:nvPr/>
        </p:nvSpPr>
        <p:spPr>
          <a:xfrm>
            <a:off x="630001" y="3514801"/>
            <a:ext cx="6463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partialMedium</a:t>
            </a:r>
            <a:endParaRPr kumimoji="1" lang="en-US" altLang="ja-JP" b="1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setSmoothState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(x, </a:t>
            </a: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state_a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state_b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-US" altLang="ja-JP" i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x_small</a:t>
            </a:r>
            <a:r>
              <a:rPr lang="en-US" altLang="ja-JP" i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(min=0))</a:t>
            </a:r>
            <a:endParaRPr kumimoji="1" lang="ja-JP" altLang="en-US" i="1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3465C4A-4402-1941-B1D8-14FC42388BA4}"/>
              </a:ext>
            </a:extLst>
          </p:cNvPr>
          <p:cNvSpPr txBox="1"/>
          <p:nvPr/>
        </p:nvSpPr>
        <p:spPr>
          <a:xfrm>
            <a:off x="611644" y="864113"/>
            <a:ext cx="771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x=0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で不連続な熱力学的状態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state_a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state_b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を滑らかに近似する。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cxnSp>
        <p:nvCxnSpPr>
          <p:cNvPr id="9" name="カギ線コネクタ 8">
            <a:extLst>
              <a:ext uri="{FF2B5EF4-FFF2-40B4-BE49-F238E27FC236}">
                <a16:creationId xmlns:a16="http://schemas.microsoft.com/office/drawing/2014/main" id="{6AA9B4DA-8217-B94B-8D47-9DCC32CB67ED}"/>
              </a:ext>
            </a:extLst>
          </p:cNvPr>
          <p:cNvCxnSpPr>
            <a:cxnSpLocks/>
          </p:cNvCxnSpPr>
          <p:nvPr/>
        </p:nvCxnSpPr>
        <p:spPr>
          <a:xfrm flipV="1">
            <a:off x="1214078" y="2069259"/>
            <a:ext cx="1675119" cy="1052713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71E07ED1-B7EC-3B45-85A9-B14447368E25}"/>
                  </a:ext>
                </a:extLst>
              </p:cNvPr>
              <p:cNvSpPr txBox="1"/>
              <p:nvPr/>
            </p:nvSpPr>
            <p:spPr>
              <a:xfrm>
                <a:off x="1268764" y="3175410"/>
                <a:ext cx="612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71E07ED1-B7EC-3B45-85A9-B14447368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764" y="3175410"/>
                <a:ext cx="612925" cy="276999"/>
              </a:xfrm>
              <a:prstGeom prst="rect">
                <a:avLst/>
              </a:prstGeom>
              <a:blipFill>
                <a:blip r:embed="rId3"/>
                <a:stretch>
                  <a:fillRect l="-4082" r="-8163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79E7F02-B9D3-E443-A6E8-3370EDD5BEC3}"/>
                  </a:ext>
                </a:extLst>
              </p:cNvPr>
              <p:cNvSpPr txBox="1"/>
              <p:nvPr/>
            </p:nvSpPr>
            <p:spPr>
              <a:xfrm>
                <a:off x="2276272" y="3152358"/>
                <a:ext cx="612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79E7F02-B9D3-E443-A6E8-3370EDD5B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72" y="3152358"/>
                <a:ext cx="612925" cy="276999"/>
              </a:xfrm>
              <a:prstGeom prst="rect">
                <a:avLst/>
              </a:prstGeom>
              <a:blipFill>
                <a:blip r:embed="rId4"/>
                <a:stretch>
                  <a:fillRect l="-4082" r="-8163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CFEF2C3-4C68-CA47-A87B-08B339CE3C40}"/>
                  </a:ext>
                </a:extLst>
              </p:cNvPr>
              <p:cNvSpPr txBox="1"/>
              <p:nvPr/>
            </p:nvSpPr>
            <p:spPr>
              <a:xfrm>
                <a:off x="2401261" y="2069259"/>
                <a:ext cx="701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𝑠𝑡𝑎𝑡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CFEF2C3-4C68-CA47-A87B-08B339CE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61" y="2069259"/>
                <a:ext cx="701859" cy="276999"/>
              </a:xfrm>
              <a:prstGeom prst="rect">
                <a:avLst/>
              </a:prstGeom>
              <a:blipFill>
                <a:blip r:embed="rId5"/>
                <a:stretch>
                  <a:fillRect l="-5357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406730C-2C32-2345-996D-6A135E4CD4BD}"/>
                  </a:ext>
                </a:extLst>
              </p:cNvPr>
              <p:cNvSpPr txBox="1"/>
              <p:nvPr/>
            </p:nvSpPr>
            <p:spPr>
              <a:xfrm>
                <a:off x="1000155" y="2733193"/>
                <a:ext cx="697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𝑠𝑡𝑎𝑡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7406730C-2C32-2345-996D-6A135E4C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55" y="2733193"/>
                <a:ext cx="697434" cy="276999"/>
              </a:xfrm>
              <a:prstGeom prst="rect">
                <a:avLst/>
              </a:prstGeom>
              <a:blipFill>
                <a:blip r:embed="rId6"/>
                <a:stretch>
                  <a:fillRect l="-5357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5722A8AC-13D2-7447-9BA0-0C0FD44564D5}"/>
                  </a:ext>
                </a:extLst>
              </p:cNvPr>
              <p:cNvSpPr txBox="1"/>
              <p:nvPr/>
            </p:nvSpPr>
            <p:spPr>
              <a:xfrm>
                <a:off x="834358" y="1263383"/>
                <a:ext cx="237308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𝑠𝑡𝑎𝑡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𝑠𝑡𝑎𝑡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5722A8AC-13D2-7447-9BA0-0C0FD445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58" y="1263383"/>
                <a:ext cx="2373086" cy="617861"/>
              </a:xfrm>
              <a:prstGeom prst="rect">
                <a:avLst/>
              </a:prstGeom>
              <a:blipFill>
                <a:blip r:embed="rId7"/>
                <a:stretch>
                  <a:fillRect l="-27128" t="-220000" r="-1064" b="-32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C4DAAD10-639F-3447-B40D-0C91378F1D33}"/>
                  </a:ext>
                </a:extLst>
              </p:cNvPr>
              <p:cNvSpPr txBox="1"/>
              <p:nvPr/>
            </p:nvSpPr>
            <p:spPr>
              <a:xfrm>
                <a:off x="3905238" y="1263383"/>
                <a:ext cx="46087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𝑠𝑒𝑡𝑆𝑚𝑜𝑜𝑡h𝑆𝑡𝑎𝑡𝑒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𝑠𝑡𝑎𝑡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𝑠𝑡𝑎𝑡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C4DAAD10-639F-3447-B40D-0C91378F1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38" y="1263383"/>
                <a:ext cx="4608762" cy="276999"/>
              </a:xfrm>
              <a:prstGeom prst="rect">
                <a:avLst/>
              </a:prstGeom>
              <a:blipFill>
                <a:blip r:embed="rId8"/>
                <a:stretch>
                  <a:fillRect l="-549" r="-1374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BE90B7E-02B3-AB4C-BA4C-B1D5B5D9394C}"/>
              </a:ext>
            </a:extLst>
          </p:cNvPr>
          <p:cNvCxnSpPr>
            <a:cxnSpLocks/>
          </p:cNvCxnSpPr>
          <p:nvPr/>
        </p:nvCxnSpPr>
        <p:spPr>
          <a:xfrm>
            <a:off x="5517135" y="2346258"/>
            <a:ext cx="0" cy="829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9D2B78E-0E5D-2646-85B4-68EFBEF7DF5C}"/>
              </a:ext>
            </a:extLst>
          </p:cNvPr>
          <p:cNvCxnSpPr/>
          <p:nvPr/>
        </p:nvCxnSpPr>
        <p:spPr>
          <a:xfrm>
            <a:off x="6308837" y="2046207"/>
            <a:ext cx="0" cy="110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A487EBB-A5BA-F645-A6B6-898DE157E677}"/>
              </a:ext>
            </a:extLst>
          </p:cNvPr>
          <p:cNvCxnSpPr/>
          <p:nvPr/>
        </p:nvCxnSpPr>
        <p:spPr>
          <a:xfrm flipV="1">
            <a:off x="4756417" y="3129656"/>
            <a:ext cx="2435839" cy="28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E54F3BD-FE58-B54A-B3A2-94D538462D10}"/>
                  </a:ext>
                </a:extLst>
              </p:cNvPr>
              <p:cNvSpPr txBox="1"/>
              <p:nvPr/>
            </p:nvSpPr>
            <p:spPr>
              <a:xfrm>
                <a:off x="4558720" y="2828018"/>
                <a:ext cx="697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𝑠𝑡𝑎𝑡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DE54F3BD-FE58-B54A-B3A2-94D538462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20" y="2828018"/>
                <a:ext cx="697434" cy="276999"/>
              </a:xfrm>
              <a:prstGeom prst="rect">
                <a:avLst/>
              </a:prstGeom>
              <a:blipFill>
                <a:blip r:embed="rId9"/>
                <a:stretch>
                  <a:fillRect l="-5357"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359D8DB-EF26-9B4A-B9DA-9136BB4F2698}"/>
                  </a:ext>
                </a:extLst>
              </p:cNvPr>
              <p:cNvSpPr txBox="1"/>
              <p:nvPr/>
            </p:nvSpPr>
            <p:spPr>
              <a:xfrm>
                <a:off x="6349367" y="2099259"/>
                <a:ext cx="701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𝑠𝑡𝑎𝑡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359D8DB-EF26-9B4A-B9DA-9136BB4F2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67" y="2099259"/>
                <a:ext cx="701859" cy="276999"/>
              </a:xfrm>
              <a:prstGeom prst="rect">
                <a:avLst/>
              </a:prstGeom>
              <a:blipFill>
                <a:blip r:embed="rId10"/>
                <a:stretch>
                  <a:fillRect l="-5357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B96F10F2-BA46-9442-8975-D244E81E4981}"/>
                  </a:ext>
                </a:extLst>
              </p:cNvPr>
              <p:cNvSpPr txBox="1"/>
              <p:nvPr/>
            </p:nvSpPr>
            <p:spPr>
              <a:xfrm>
                <a:off x="5998228" y="3143686"/>
                <a:ext cx="652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B96F10F2-BA46-9442-8975-D244E81E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228" y="3143686"/>
                <a:ext cx="652679" cy="276999"/>
              </a:xfrm>
              <a:prstGeom prst="rect">
                <a:avLst/>
              </a:prstGeom>
              <a:blipFill>
                <a:blip r:embed="rId11"/>
                <a:stretch>
                  <a:fillRect l="-3774"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802B56F5-6058-3841-B4BC-D0CD4AD3EC95}"/>
                  </a:ext>
                </a:extLst>
              </p:cNvPr>
              <p:cNvSpPr txBox="1"/>
              <p:nvPr/>
            </p:nvSpPr>
            <p:spPr>
              <a:xfrm>
                <a:off x="5008842" y="3141217"/>
                <a:ext cx="825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</m:sub>
                      </m:sSub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802B56F5-6058-3841-B4BC-D0CD4AD3E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842" y="3141217"/>
                <a:ext cx="825803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6208943-39E8-3B4C-9272-FCBEA42C2104}"/>
              </a:ext>
            </a:extLst>
          </p:cNvPr>
          <p:cNvSpPr/>
          <p:nvPr/>
        </p:nvSpPr>
        <p:spPr>
          <a:xfrm>
            <a:off x="321161" y="4586759"/>
            <a:ext cx="8501677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setSmoothState</a:t>
            </a:r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"Return thermodynamic state so that it smoothly approximates: if x &gt; 0 then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state_a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else</a:t>
            </a:r>
          </a:p>
          <a:p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state_b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”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state := 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ThermodynamicState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(p=</a:t>
            </a:r>
            <a:r>
              <a:rPr lang="en" altLang="ja-JP" sz="14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Media.Common.smoothStep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(x,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state_a.p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state_b.p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x_small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                        T=</a:t>
            </a:r>
            <a:r>
              <a:rPr lang="en" altLang="ja-JP" sz="14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Media.Common.smoothStep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(x,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state_a.T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state_b.T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x_small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(Inline=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true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,smoothOrder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setSmoothState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37" name="右矢印 36">
            <a:extLst>
              <a:ext uri="{FF2B5EF4-FFF2-40B4-BE49-F238E27FC236}">
                <a16:creationId xmlns:a16="http://schemas.microsoft.com/office/drawing/2014/main" id="{610EB13B-5E1A-7442-805E-77EF94AB0E8E}"/>
              </a:ext>
            </a:extLst>
          </p:cNvPr>
          <p:cNvSpPr/>
          <p:nvPr/>
        </p:nvSpPr>
        <p:spPr>
          <a:xfrm>
            <a:off x="3415984" y="2472918"/>
            <a:ext cx="822258" cy="632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83B7872-B2C1-DD44-A708-BA8F24E9009D}"/>
              </a:ext>
            </a:extLst>
          </p:cNvPr>
          <p:cNvSpPr txBox="1"/>
          <p:nvPr/>
        </p:nvSpPr>
        <p:spPr>
          <a:xfrm>
            <a:off x="321161" y="4208523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SingleGasNasa.setSmoothState</a:t>
            </a:r>
            <a:endParaRPr kumimoji="1" lang="ja-JP" altLang="en-US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468E06C-CD1E-CA43-94B1-4E9BE2F83FEB}"/>
              </a:ext>
            </a:extLst>
          </p:cNvPr>
          <p:cNvSpPr txBox="1"/>
          <p:nvPr/>
        </p:nvSpPr>
        <p:spPr>
          <a:xfrm>
            <a:off x="3057166" y="3531373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SimpleGasNasa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でアルゴリズムを実装する。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9410957-64C4-634F-BD66-A18D7968496B}"/>
                  </a:ext>
                </a:extLst>
              </p:cNvPr>
              <p:cNvSpPr txBox="1"/>
              <p:nvPr/>
            </p:nvSpPr>
            <p:spPr>
              <a:xfrm>
                <a:off x="3528858" y="1857104"/>
                <a:ext cx="24454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は流量または圧力差</a:t>
                </a:r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9410957-64C4-634F-BD66-A18D79684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858" y="1857104"/>
                <a:ext cx="2445478" cy="369332"/>
              </a:xfrm>
              <a:prstGeom prst="rect">
                <a:avLst/>
              </a:prstGeom>
              <a:blipFill>
                <a:blip r:embed="rId13"/>
                <a:stretch>
                  <a:fillRect t="-3333" r="-1036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00AB50C-C3D1-D541-8E08-7B7B2476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82</a:t>
            </a:fld>
            <a:endParaRPr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5C219E7-5E0E-5947-BB1C-7ED31AF18005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1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729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EB2D2D-8339-134A-998B-BEF6FB7A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solidFill>
                  <a:srgbClr val="FF0000"/>
                </a:solidFill>
              </a:rPr>
              <a:t>Modelica.Media.Common.smoothStep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0138CC7-CE07-144D-A7AF-D6461217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95" y="3117797"/>
            <a:ext cx="45720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9454DE5-33D9-794C-B292-A381D2DCFD9B}"/>
                  </a:ext>
                </a:extLst>
              </p:cNvPr>
              <p:cNvSpPr txBox="1"/>
              <p:nvPr/>
            </p:nvSpPr>
            <p:spPr>
              <a:xfrm>
                <a:off x="1572328" y="5903645"/>
                <a:ext cx="3260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=0.8, 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=0.2, 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𝑠𝑚𝑎𝑙𝑙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9454DE5-33D9-794C-B292-A381D2DCF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28" y="5903645"/>
                <a:ext cx="326089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3465C4A-4402-1941-B1D8-14FC42388BA4}"/>
              </a:ext>
            </a:extLst>
          </p:cNvPr>
          <p:cNvSpPr txBox="1"/>
          <p:nvPr/>
        </p:nvSpPr>
        <p:spPr>
          <a:xfrm>
            <a:off x="630001" y="863017"/>
            <a:ext cx="703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ステップ関数を滑らか（連続かつ微分可能）に近似する。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04AA808-A04B-854D-9590-24807F65A6F9}"/>
                  </a:ext>
                </a:extLst>
              </p:cNvPr>
              <p:cNvSpPr txBox="1"/>
              <p:nvPr/>
            </p:nvSpPr>
            <p:spPr>
              <a:xfrm>
                <a:off x="630001" y="1419368"/>
                <a:ext cx="7263783" cy="1341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𝑠𝑚𝑎𝑙𝑙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𝑠𝑚𝑎𝑙𝑙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𝑠𝑚𝑎𝑙𝑙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altLang="ja-JP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ja-JP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ja-JP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𝑠𝑚𝑎𝑙𝑙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𝑠𝑚𝑎𝑙𝑙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≥−</m:t>
                                </m:r>
                                <m:sSub>
                                  <m:sSubPr>
                                    <m:ctrlP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𝑠𝑚𝑎𝑙𝑙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04AA808-A04B-854D-9590-24807F65A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1" y="1419368"/>
                <a:ext cx="7263783" cy="13410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4BD1E0D-3411-B745-8FEC-1F56A558A959}"/>
                  </a:ext>
                </a:extLst>
              </p:cNvPr>
              <p:cNvSpPr txBox="1"/>
              <p:nvPr/>
            </p:nvSpPr>
            <p:spPr>
              <a:xfrm>
                <a:off x="6024282" y="2880465"/>
                <a:ext cx="2190280" cy="870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𝑠𝑚𝑎𝑙𝑙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/>
                  <a:t>のときは</a:t>
                </a:r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F4BD1E0D-3411-B745-8FEC-1F56A558A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82" y="2880465"/>
                <a:ext cx="2190280" cy="870688"/>
              </a:xfrm>
              <a:prstGeom prst="rect">
                <a:avLst/>
              </a:prstGeom>
              <a:blipFill>
                <a:blip r:embed="rId5"/>
                <a:stretch>
                  <a:fillRect t="-2899" r="-575" b="-28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FADBA35-43C5-1949-80D7-61085F48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83</a:t>
            </a:fld>
            <a:endParaRPr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161A553-A417-704D-8841-ABA743D76B75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6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5853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E0C294-B339-8B48-A645-2A874550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7. </a:t>
            </a:r>
            <a:r>
              <a:rPr kumimoji="1" lang="en-US" altLang="ja-JP" dirty="0" err="1"/>
              <a:t>Modelica.Media.Air.DryAirNasa</a:t>
            </a:r>
            <a:r>
              <a:rPr lang="en-US" altLang="ja-JP" dirty="0"/>
              <a:t> </a:t>
            </a:r>
            <a:r>
              <a:rPr lang="ja-JP" altLang="en-US"/>
              <a:t>乾燥空気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506524-EB84-0143-A9C7-7626D3454DDC}"/>
              </a:ext>
            </a:extLst>
          </p:cNvPr>
          <p:cNvSpPr/>
          <p:nvPr/>
        </p:nvSpPr>
        <p:spPr>
          <a:xfrm>
            <a:off x="630001" y="898124"/>
            <a:ext cx="7883999" cy="375487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within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Modelica.Media.Air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DryAirNasa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"Air: Detailed dry air model as ideal gas (200..6000 K)”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Modelica.Icons.MaterialProperty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IdealGases.Common.</a:t>
            </a:r>
            <a:r>
              <a:rPr lang="en" altLang="ja-JP" sz="14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SingleGasNasa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mediumName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"Air"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   data=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IdealGases.Common.SingleGasesData.Air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fluidConstants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={IdealGases.Common.FluidData.N2});</a:t>
            </a:r>
          </a:p>
          <a:p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2" action="ppaction://hlinksldjump"/>
              </a:rPr>
              <a:t>dynamicViscosity</a:t>
            </a:r>
            <a:endParaRPr lang="en" altLang="ja-JP" sz="1400" b="1" dirty="0">
              <a:solidFill>
                <a:srgbClr val="FF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…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dynamicViscosity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redeclare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function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3" action="ppaction://hlinksldjump"/>
              </a:rPr>
              <a:t>thermalConductivity</a:t>
            </a:r>
            <a:endParaRPr lang="en" altLang="ja-JP" sz="1400" b="1" dirty="0">
              <a:solidFill>
                <a:srgbClr val="FF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…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thermalConductivity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endParaRPr lang="en" altLang="ja-JP" sz="1400" dirty="0">
              <a:solidFill>
                <a:srgbClr val="000000"/>
              </a:solidFill>
              <a:latin typeface="Migu 1M" panose="020B0509020203020207" pitchFamily="49" charset="-128"/>
              <a:ea typeface="Migu 1M" panose="020B0509020203020207" pitchFamily="49" charset="-128"/>
            </a:endParaRP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(</a:t>
            </a:r>
            <a:r>
              <a:rPr lang="en" altLang="ja-JP" sz="1400" dirty="0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Documentation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(info=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"&lt;html&gt; ...);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DryAirNasa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3D8D698-6812-9445-AC5D-9CEBFC4182AC}"/>
              </a:ext>
            </a:extLst>
          </p:cNvPr>
          <p:cNvSpPr txBox="1"/>
          <p:nvPr/>
        </p:nvSpPr>
        <p:spPr>
          <a:xfrm>
            <a:off x="4572000" y="240622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乾燥空気の粘性率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ED914B-5E6B-E647-AEC1-B9F950D01EDE}"/>
              </a:ext>
            </a:extLst>
          </p:cNvPr>
          <p:cNvSpPr txBox="1"/>
          <p:nvPr/>
        </p:nvSpPr>
        <p:spPr>
          <a:xfrm>
            <a:off x="4571999" y="32348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乾燥空気の熱伝導率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27581C-92F5-EA49-9D38-D8A625375997}"/>
              </a:ext>
            </a:extLst>
          </p:cNvPr>
          <p:cNvSpPr txBox="1"/>
          <p:nvPr/>
        </p:nvSpPr>
        <p:spPr>
          <a:xfrm>
            <a:off x="630001" y="4697963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粘性率と熱伝導率だけ</a:t>
            </a:r>
            <a:r>
              <a:rPr kumimoji="1" lang="en-US" altLang="ja-JP" dirty="0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en-US" altLang="ja-JP" dirty="0" err="1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kumimoji="1" lang="en-US" altLang="ja-JP" dirty="0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で定義されたものから</a:t>
            </a:r>
            <a:endParaRPr lang="en-US" altLang="ja-JP" dirty="0">
              <a:solidFill>
                <a:schemeClr val="accent1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置き換えられている。</a:t>
            </a:r>
            <a:endParaRPr kumimoji="1" lang="ja-JP" altLang="en-US">
              <a:solidFill>
                <a:schemeClr val="accent1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7DA648-1F1D-3342-8589-56B2EAF9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84</a:t>
            </a:fld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F78A468-F409-C949-A515-9842669AA5B1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4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243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925002-533E-F84B-B231-0374B61E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</a:rPr>
              <a:t>DryAirNasa.dynamicViscosity</a:t>
            </a:r>
            <a:r>
              <a:rPr kumimoji="1" lang="en-US" altLang="ja-JP" sz="2000" dirty="0">
                <a:solidFill>
                  <a:srgbClr val="0070C0"/>
                </a:solidFill>
              </a:rPr>
              <a:t> </a:t>
            </a:r>
            <a:r>
              <a:rPr kumimoji="1" lang="ja-JP" altLang="en-US" sz="2000">
                <a:solidFill>
                  <a:srgbClr val="0070C0"/>
                </a:solidFill>
              </a:rPr>
              <a:t>のアルゴリズム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115C1C0-8877-6941-B2C3-AF4F93F6153C}"/>
              </a:ext>
            </a:extLst>
          </p:cNvPr>
          <p:cNvSpPr/>
          <p:nvPr/>
        </p:nvSpPr>
        <p:spPr>
          <a:xfrm>
            <a:off x="630001" y="864000"/>
            <a:ext cx="8168217" cy="230832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eta :=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1e-6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Polynomials_Temp.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2" action="ppaction://hlinksldjump"/>
              </a:rPr>
              <a:t>evaluateWithRange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{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9.7391102886305869E-15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3.1353724870333906E-11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4.3004876595642225E-08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3.8228016291758240E-05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5.0427874367180762E-02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1.7239260139242528E+01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Cv.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to_degC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123.15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Cv.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to_degC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1273.15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Cv.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to_degC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));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(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smoothOrder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-US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...);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dynamicViscosity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F7E6096-0E84-FF4F-A9E4-11C53FC3F7E2}"/>
                  </a:ext>
                </a:extLst>
              </p:cNvPr>
              <p:cNvSpPr txBox="1"/>
              <p:nvPr/>
            </p:nvSpPr>
            <p:spPr>
              <a:xfrm>
                <a:off x="630000" y="3214658"/>
                <a:ext cx="81682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温度</a:t>
                </a:r>
                <a:r>
                  <a:rPr kumimoji="1"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𝑚𝑖𝑛</m:t>
                        </m:r>
                      </m:sub>
                    </m:sSub>
                    <m:r>
                      <a:rPr kumimoji="1" lang="en-US" altLang="ja-JP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=123.15</m:t>
                    </m:r>
                  </m:oMath>
                </a14:m>
                <a:r>
                  <a:rPr kumimoji="1"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[K] =-150[℃]</a:t>
                </a:r>
                <a:r>
                  <a:rPr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と</a:t>
                </a:r>
                <a:r>
                  <a:rPr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𝑇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𝑚𝑎𝑥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=1273.15</m:t>
                    </m:r>
                  </m:oMath>
                </a14:m>
                <a:r>
                  <a:rPr kumimoji="1"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[K</a:t>
                </a:r>
                <a:r>
                  <a:rPr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] =1000 [℃]</a:t>
                </a:r>
                <a:r>
                  <a:rPr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の間の乾燥空気の粘性率を温度</a:t>
                </a:r>
                <a:r>
                  <a:rPr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𝑇</m:t>
                    </m:r>
                  </m:oMath>
                </a14:m>
                <a:r>
                  <a:rPr kumimoji="1"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[℃]</a:t>
                </a:r>
                <a:r>
                  <a:rPr kumimoji="1"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kumimoji="1"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の５</a:t>
                </a:r>
                <a:r>
                  <a:rPr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次多項式で近似する。</a:t>
                </a:r>
                <a:endParaRPr lang="en-US" altLang="ja-JP" dirty="0">
                  <a:solidFill>
                    <a:schemeClr val="accent1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範囲外は線形外挿する。</a:t>
                </a:r>
                <a:endParaRPr kumimoji="1" lang="ja-JP" altLang="en-US">
                  <a:solidFill>
                    <a:schemeClr val="accent1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0F7E6096-0E84-FF4F-A9E4-11C53FC3F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0" y="3214658"/>
                <a:ext cx="8168217" cy="923330"/>
              </a:xfrm>
              <a:prstGeom prst="rect">
                <a:avLst/>
              </a:prstGeom>
              <a:blipFill>
                <a:blip r:embed="rId3"/>
                <a:stretch>
                  <a:fillRect l="-466" t="-1351" r="-311" b="-94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66241D6-91F5-E041-85F0-023019B8C59B}"/>
                  </a:ext>
                </a:extLst>
              </p:cNvPr>
              <p:cNvSpPr txBox="1"/>
              <p:nvPr/>
            </p:nvSpPr>
            <p:spPr>
              <a:xfrm>
                <a:off x="6482675" y="648370"/>
                <a:ext cx="2031325" cy="6686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５次多項式の係数</a:t>
                </a:r>
                <a:endParaRPr kumimoji="1" lang="en-US" altLang="ja-JP" dirty="0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r>
                  <a:rPr kumimoji="1" lang="en-US" altLang="ja-JP" dirty="0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, </m:t>
                    </m:r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𝑖</m:t>
                    </m:r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=1,…,6</m:t>
                    </m:r>
                  </m:oMath>
                </a14:m>
                <a:endParaRPr kumimoji="1"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F66241D6-91F5-E041-85F0-023019B8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675" y="648370"/>
                <a:ext cx="2031325" cy="668645"/>
              </a:xfrm>
              <a:prstGeom prst="rect">
                <a:avLst/>
              </a:prstGeom>
              <a:blipFill>
                <a:blip r:embed="rId4"/>
                <a:stretch>
                  <a:fillRect l="-1863" t="-3704" r="-1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9E0710FD-B694-9340-B717-FF9BF3257C1E}"/>
              </a:ext>
            </a:extLst>
          </p:cNvPr>
          <p:cNvCxnSpPr/>
          <p:nvPr/>
        </p:nvCxnSpPr>
        <p:spPr>
          <a:xfrm flipH="1">
            <a:off x="5624713" y="2633715"/>
            <a:ext cx="230521" cy="17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2A1BBC9-2D94-EE4D-8F90-00A72032C99B}"/>
                  </a:ext>
                </a:extLst>
              </p:cNvPr>
              <p:cNvSpPr txBox="1"/>
              <p:nvPr/>
            </p:nvSpPr>
            <p:spPr>
              <a:xfrm>
                <a:off x="3473183" y="1893591"/>
                <a:ext cx="4734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1" lang="en-US" altLang="ja-JP" sz="16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2A1BBC9-2D94-EE4D-8F90-00A72032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83" y="1893591"/>
                <a:ext cx="473463" cy="492443"/>
              </a:xfrm>
              <a:prstGeom prst="rect">
                <a:avLst/>
              </a:prstGeom>
              <a:blipFill>
                <a:blip r:embed="rId5"/>
                <a:stretch>
                  <a:fillRect l="-7692"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CCA138-4EBF-8B4B-9CBA-F90C71EE8A26}"/>
              </a:ext>
            </a:extLst>
          </p:cNvPr>
          <p:cNvSpPr/>
          <p:nvPr/>
        </p:nvSpPr>
        <p:spPr>
          <a:xfrm>
            <a:off x="630000" y="4096839"/>
            <a:ext cx="436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Source: VDI </a:t>
            </a:r>
            <a:r>
              <a:rPr lang="en" altLang="ja-JP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Waermeatlas</a:t>
            </a:r>
            <a:r>
              <a:rPr lang="en" altLang="ja-JP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8th edition</a:t>
            </a:r>
            <a:endParaRPr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FF7EEC5-0DD8-5A42-B945-4402801E0127}"/>
                  </a:ext>
                </a:extLst>
              </p:cNvPr>
              <p:cNvSpPr txBox="1"/>
              <p:nvPr/>
            </p:nvSpPr>
            <p:spPr>
              <a:xfrm>
                <a:off x="3528952" y="2389733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kumimoji="1" lang="ja-JP" alt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FF7EEC5-0DD8-5A42-B945-4402801E0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952" y="2389733"/>
                <a:ext cx="195823" cy="276999"/>
              </a:xfrm>
              <a:prstGeom prst="rect">
                <a:avLst/>
              </a:prstGeom>
              <a:blipFill>
                <a:blip r:embed="rId6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98E656-78C3-9746-B82B-8BB4EE26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85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5F7CCA3-C6AC-124D-94A0-9C12B4C95E67}"/>
                  </a:ext>
                </a:extLst>
              </p:cNvPr>
              <p:cNvSpPr/>
              <p:nvPr/>
            </p:nvSpPr>
            <p:spPr>
              <a:xfrm>
                <a:off x="4795699" y="2012284"/>
                <a:ext cx="3622915" cy="9024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A5F7CCA3-C6AC-124D-94A0-9C12B4C95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99" y="2012284"/>
                <a:ext cx="3622915" cy="902427"/>
              </a:xfrm>
              <a:prstGeom prst="rect">
                <a:avLst/>
              </a:prstGeom>
              <a:blipFill>
                <a:blip r:embed="rId7"/>
                <a:stretch>
                  <a:fillRect l="-6643" t="-89041" b="-1383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19AED55-BC97-4E4C-9933-2157871648FA}"/>
              </a:ext>
            </a:extLst>
          </p:cNvPr>
          <p:cNvCxnSpPr>
            <a:stCxn id="5" idx="1"/>
          </p:cNvCxnSpPr>
          <p:nvPr/>
        </p:nvCxnSpPr>
        <p:spPr>
          <a:xfrm flipH="1">
            <a:off x="6168683" y="982693"/>
            <a:ext cx="313992" cy="410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89121C-C084-9C41-9B63-7CDDE2627A8F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6274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265129-B0D3-B543-8A94-8E477252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</a:rPr>
              <a:t>DryAirNasa.thermalConductivity</a:t>
            </a:r>
            <a:r>
              <a:rPr kumimoji="1" lang="en-US" altLang="ja-JP" sz="2000" dirty="0">
                <a:solidFill>
                  <a:srgbClr val="0070C0"/>
                </a:solidFill>
              </a:rPr>
              <a:t> </a:t>
            </a:r>
            <a:r>
              <a:rPr lang="ja-JP" altLang="en-US" sz="2000">
                <a:solidFill>
                  <a:srgbClr val="0070C0"/>
                </a:solidFill>
              </a:rPr>
              <a:t>のアルゴリズム</a:t>
            </a:r>
            <a:endParaRPr kumimoji="1" lang="ja-JP" altLang="en-US" sz="2000">
              <a:solidFill>
                <a:srgbClr val="0070C0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272EF03-8D96-5E4A-BCB1-6BCBF95E42DE}"/>
              </a:ext>
            </a:extLst>
          </p:cNvPr>
          <p:cNvSpPr/>
          <p:nvPr/>
        </p:nvSpPr>
        <p:spPr>
          <a:xfrm>
            <a:off x="630001" y="864000"/>
            <a:ext cx="8295950" cy="230832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algorithm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lambda := 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1e-3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*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Polynomials_Temp.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  <a:hlinkClick r:id="rId2" action="ppaction://hlinksldjump"/>
              </a:rPr>
              <a:t>evaluateWithRange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{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6.5691470817717812E-15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3.4025961923050509E-11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5.3279284846303157E-08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-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4.5340839289219472E-05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7.6129675309037664E-02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2.4169481088097051E+01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},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Cv.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to_degC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123.15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Cv.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to_degC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1273.15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),</a:t>
            </a:r>
          </a:p>
          <a:p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   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Cv.</a:t>
            </a:r>
            <a:r>
              <a:rPr lang="en" altLang="ja-JP" sz="1600" dirty="0" err="1">
                <a:solidFill>
                  <a:srgbClr val="0000FF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to_degC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state.T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));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annotation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(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smoothOrder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=</a:t>
            </a:r>
            <a:r>
              <a:rPr lang="en" altLang="ja-JP" sz="16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2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 </a:t>
            </a:r>
            <a:r>
              <a:rPr lang="en" altLang="ja-JP" sz="16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...);</a:t>
            </a:r>
          </a:p>
          <a:p>
            <a:r>
              <a:rPr lang="en" altLang="ja-JP" sz="16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end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6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DryAirNasa</a:t>
            </a:r>
            <a:r>
              <a:rPr lang="en" altLang="ja-JP" sz="16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85BA0AC-F98B-0C4D-AC99-B3B7F0160057}"/>
                  </a:ext>
                </a:extLst>
              </p:cNvPr>
              <p:cNvSpPr txBox="1"/>
              <p:nvPr/>
            </p:nvSpPr>
            <p:spPr>
              <a:xfrm>
                <a:off x="630001" y="3242305"/>
                <a:ext cx="81528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温度</a:t>
                </a:r>
                <a:r>
                  <a:rPr kumimoji="1"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𝑇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𝑚𝑖𝑛</m:t>
                        </m:r>
                      </m:sub>
                    </m:sSub>
                    <m:r>
                      <a:rPr kumimoji="1" lang="en-US" altLang="ja-JP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=123.15</m:t>
                    </m:r>
                  </m:oMath>
                </a14:m>
                <a:r>
                  <a:rPr kumimoji="1"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[K] = -150</a:t>
                </a:r>
                <a:r>
                  <a:rPr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[℃]</a:t>
                </a:r>
                <a:r>
                  <a:rPr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と</a:t>
                </a:r>
                <a:r>
                  <a:rPr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𝑇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𝑚𝑎𝑥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=1273.15</m:t>
                    </m:r>
                  </m:oMath>
                </a14:m>
                <a:r>
                  <a:rPr kumimoji="1"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[K]=1000</a:t>
                </a:r>
                <a:r>
                  <a:rPr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[℃]</a:t>
                </a:r>
                <a:r>
                  <a:rPr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の間の乾燥空気の熱伝導率を温度</a:t>
                </a:r>
                <a:r>
                  <a:rPr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𝑇</m:t>
                    </m:r>
                  </m:oMath>
                </a14:m>
                <a:r>
                  <a:rPr kumimoji="1"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:r>
                  <a:rPr lang="en-US" altLang="ja-JP" dirty="0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[℃] </a:t>
                </a:r>
                <a:r>
                  <a:rPr kumimoji="1"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の５</a:t>
                </a:r>
                <a:r>
                  <a:rPr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次多項式で近似する。</a:t>
                </a:r>
                <a:endParaRPr lang="en-US" altLang="ja-JP" dirty="0">
                  <a:solidFill>
                    <a:schemeClr val="accent1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ja-JP" altLang="en-US">
                    <a:solidFill>
                      <a:schemeClr val="accent1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範囲外は線形外挿する。</a:t>
                </a:r>
                <a:endParaRPr kumimoji="1" lang="ja-JP" altLang="en-US">
                  <a:solidFill>
                    <a:schemeClr val="accent1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85BA0AC-F98B-0C4D-AC99-B3B7F016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1" y="3242305"/>
                <a:ext cx="8152849" cy="923330"/>
              </a:xfrm>
              <a:prstGeom prst="rect">
                <a:avLst/>
              </a:prstGeom>
              <a:blipFill>
                <a:blip r:embed="rId3"/>
                <a:stretch>
                  <a:fillRect l="-467" t="-2703" r="-467" b="-94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97FDD97-D6D6-F243-BC08-FD772F9317B6}"/>
              </a:ext>
            </a:extLst>
          </p:cNvPr>
          <p:cNvSpPr/>
          <p:nvPr/>
        </p:nvSpPr>
        <p:spPr>
          <a:xfrm>
            <a:off x="630001" y="4135942"/>
            <a:ext cx="436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Source: VDI </a:t>
            </a:r>
            <a:r>
              <a:rPr lang="en" altLang="ja-JP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Waermeatlas</a:t>
            </a:r>
            <a:r>
              <a:rPr lang="en" altLang="ja-JP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8th edition</a:t>
            </a:r>
            <a:endParaRPr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51F1A7D-97AF-BF49-94A0-013A7B48F2C3}"/>
                  </a:ext>
                </a:extLst>
              </p:cNvPr>
              <p:cNvSpPr txBox="1"/>
              <p:nvPr/>
            </p:nvSpPr>
            <p:spPr>
              <a:xfrm>
                <a:off x="6641611" y="721668"/>
                <a:ext cx="2031325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５次多項式の係数</a:t>
                </a:r>
                <a:endParaRPr kumimoji="1" lang="en-US" altLang="ja-JP" dirty="0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  <a:p>
                <a:r>
                  <a:rPr kumimoji="1" lang="en-US" altLang="ja-JP" dirty="0">
                    <a:solidFill>
                      <a:srgbClr val="0070C0"/>
                    </a:solidFill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𝑝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MigMix 1P" panose="020B0502020203020207" pitchFamily="34" charset="-128"/>
                            <a:cs typeface="MigMix 1P" panose="020B0502020203020207" pitchFamily="34" charset="-128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, </m:t>
                    </m:r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𝑖</m:t>
                    </m:r>
                    <m:r>
                      <a:rPr kumimoji="1" lang="en-US" altLang="ja-JP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MigMix 1P" panose="020B0502020203020207" pitchFamily="34" charset="-128"/>
                        <a:cs typeface="MigMix 1P" panose="020B0502020203020207" pitchFamily="34" charset="-128"/>
                      </a:rPr>
                      <m:t>=1,…,6</m:t>
                    </m:r>
                  </m:oMath>
                </a14:m>
                <a:endParaRPr kumimoji="1" lang="ja-JP" altLang="en-US">
                  <a:solidFill>
                    <a:srgbClr val="0070C0"/>
                  </a:solidFill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51F1A7D-97AF-BF49-94A0-013A7B48F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611" y="721668"/>
                <a:ext cx="2031325" cy="646331"/>
              </a:xfrm>
              <a:prstGeom prst="rect">
                <a:avLst/>
              </a:prstGeom>
              <a:blipFill>
                <a:blip r:embed="rId4"/>
                <a:stretch>
                  <a:fillRect l="-2484" t="-3846" r="-12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85BF322-1508-DA4B-9F9B-D2407BB632EC}"/>
                  </a:ext>
                </a:extLst>
              </p:cNvPr>
              <p:cNvSpPr txBox="1"/>
              <p:nvPr/>
            </p:nvSpPr>
            <p:spPr>
              <a:xfrm>
                <a:off x="3663905" y="1889197"/>
                <a:ext cx="4734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1" lang="en-US" altLang="ja-JP" sz="16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85BF322-1508-DA4B-9F9B-D2407BB63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905" y="1889197"/>
                <a:ext cx="473463" cy="492443"/>
              </a:xfrm>
              <a:prstGeom prst="rect">
                <a:avLst/>
              </a:prstGeom>
              <a:blipFill>
                <a:blip r:embed="rId5"/>
                <a:stretch>
                  <a:fillRect l="-10526"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9AC263-E140-8D4A-9CFE-69B8D619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86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E65079DD-1E58-1F43-B6E6-2880B316739A}"/>
                  </a:ext>
                </a:extLst>
              </p:cNvPr>
              <p:cNvSpPr/>
              <p:nvPr/>
            </p:nvSpPr>
            <p:spPr>
              <a:xfrm>
                <a:off x="4795699" y="2012284"/>
                <a:ext cx="3502690" cy="9024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E65079DD-1E58-1F43-B6E6-2880B3167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699" y="2012284"/>
                <a:ext cx="3502690" cy="902427"/>
              </a:xfrm>
              <a:prstGeom prst="rect">
                <a:avLst/>
              </a:prstGeom>
              <a:blipFill>
                <a:blip r:embed="rId6"/>
                <a:stretch>
                  <a:fillRect l="-8696" t="-89041" b="-1383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C7DAD3D-B7CE-B248-972E-777813D8953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358597" y="1044834"/>
            <a:ext cx="283014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CF3EE60-FDD0-5F41-AFD6-73A6BB881A72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7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3673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142421-673A-694A-B190-21AB2090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1" y="360001"/>
            <a:ext cx="6554570" cy="757130"/>
          </a:xfrm>
        </p:spPr>
        <p:txBody>
          <a:bodyPr wrap="square">
            <a:spAutoFit/>
          </a:bodyPr>
          <a:lstStyle/>
          <a:p>
            <a:r>
              <a:rPr lang="en" altLang="ja-JP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Modelica.Media.Incompressible.TableBased.Polynomials_Temp.evaluateWithRange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58B86C2-98F6-B543-A3CF-C09234A2F4F7}"/>
                  </a:ext>
                </a:extLst>
              </p:cNvPr>
              <p:cNvSpPr txBox="1"/>
              <p:nvPr/>
            </p:nvSpPr>
            <p:spPr>
              <a:xfrm>
                <a:off x="1007261" y="1374903"/>
                <a:ext cx="2900025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𝑒𝑣𝑎𝑙𝑢𝑎𝑡𝑒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58B86C2-98F6-B543-A3CF-C09234A2F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61" y="1374903"/>
                <a:ext cx="2900025" cy="787523"/>
              </a:xfrm>
              <a:prstGeom prst="rect">
                <a:avLst/>
              </a:prstGeom>
              <a:blipFill>
                <a:blip r:embed="rId2"/>
                <a:stretch>
                  <a:fillRect l="-1304" t="-116129" r="-435" b="-1693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8CA9247-A509-8842-A495-C0E4BB594DF4}"/>
                  </a:ext>
                </a:extLst>
              </p:cNvPr>
              <p:cNvSpPr txBox="1"/>
              <p:nvPr/>
            </p:nvSpPr>
            <p:spPr>
              <a:xfrm>
                <a:off x="630001" y="3045575"/>
                <a:ext cx="6885026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𝑒𝑣𝑎𝑙𝑢𝑎𝑡𝑒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𝑑𝑒𝑟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en-US" altLang="ja-JP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),       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𝑒𝑣𝑎𝑙𝑢𝑎𝑡𝑒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𝑑𝑒𝑟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ja-JP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</m:e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𝑒𝑣𝑎𝑙𝑢𝑎𝑡𝑒</m:t>
                                </m:r>
                                <m:d>
                                  <m:d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,                                                     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8CA9247-A509-8842-A495-C0E4BB594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01" y="3045575"/>
                <a:ext cx="6885026" cy="1025665"/>
              </a:xfrm>
              <a:prstGeom prst="rect">
                <a:avLst/>
              </a:prstGeom>
              <a:blipFill>
                <a:blip r:embed="rId3"/>
                <a:stretch>
                  <a:fillRect l="-21363" t="-235802" r="-921" b="-3296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907F50D-49D7-854C-AEE4-7B578C5373F4}"/>
                  </a:ext>
                </a:extLst>
              </p:cNvPr>
              <p:cNvSpPr txBox="1"/>
              <p:nvPr/>
            </p:nvSpPr>
            <p:spPr>
              <a:xfrm>
                <a:off x="883219" y="2014111"/>
                <a:ext cx="5440913" cy="659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𝑒𝑣𝑎𝑙𝑢𝑎𝑡𝑒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𝑑𝑒𝑟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𝑒𝑣𝑎𝑙𝑢𝑎𝑡𝑒</m:t>
                                  </m:r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𝑑𝑢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907F50D-49D7-854C-AEE4-7B578C537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9" y="2014111"/>
                <a:ext cx="5440913" cy="659924"/>
              </a:xfrm>
              <a:prstGeom prst="rect">
                <a:avLst/>
              </a:prstGeom>
              <a:blipFill>
                <a:blip r:embed="rId4"/>
                <a:stretch>
                  <a:fillRect t="-1887" b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DBB97F-A9EC-604E-9478-0C07103373C1}"/>
              </a:ext>
            </a:extLst>
          </p:cNvPr>
          <p:cNvSpPr/>
          <p:nvPr/>
        </p:nvSpPr>
        <p:spPr>
          <a:xfrm>
            <a:off x="630001" y="4598184"/>
            <a:ext cx="81991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b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© 2004-2016, </a:t>
            </a:r>
            <a:r>
              <a:rPr lang="en" altLang="ja-JP" sz="1400" b="1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" altLang="ja-JP" sz="1400" b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Association and DLR.</a:t>
            </a:r>
            <a:endParaRPr lang="en" altLang="ja-JP" sz="1400" dirty="0">
              <a:solidFill>
                <a:srgbClr val="00000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" altLang="ja-JP" sz="1400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This package is </a:t>
            </a:r>
            <a:r>
              <a:rPr lang="en" altLang="ja-JP" sz="1400" b="1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free</a:t>
            </a:r>
            <a:r>
              <a:rPr lang="en" altLang="ja-JP" sz="1400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 software. It can be redistributed and/or modified under the terms of the </a:t>
            </a:r>
            <a:r>
              <a:rPr lang="en" altLang="ja-JP" sz="1400" b="1" i="1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" altLang="ja-JP" sz="1400" b="1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license</a:t>
            </a:r>
            <a:r>
              <a:rPr lang="en" altLang="ja-JP" sz="1400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see the license conditions and the accompanying </a:t>
            </a:r>
            <a:r>
              <a:rPr lang="en" altLang="ja-JP" sz="1400" b="1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disclaimer</a:t>
            </a:r>
            <a:r>
              <a:rPr lang="en" altLang="ja-JP" sz="1400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 in the documentation of package </a:t>
            </a:r>
            <a:r>
              <a:rPr lang="en" altLang="ja-JP" sz="1400" i="1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" altLang="ja-JP" sz="1400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in file "</a:t>
            </a:r>
            <a:r>
              <a:rPr lang="en" altLang="ja-JP" sz="1400" i="1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" altLang="ja-JP" sz="1400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/</a:t>
            </a:r>
            <a:r>
              <a:rPr lang="en" altLang="ja-JP" sz="1400" i="1" dirty="0" err="1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package.mo</a:t>
            </a:r>
            <a:r>
              <a:rPr lang="en" altLang="ja-JP" sz="1400" i="1" dirty="0">
                <a:solidFill>
                  <a:srgbClr val="00000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".</a:t>
            </a:r>
            <a:endParaRPr lang="en" altLang="ja-JP" sz="1400" b="0" i="0" dirty="0">
              <a:solidFill>
                <a:srgbClr val="000000"/>
              </a:solidFill>
              <a:effectLst/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1D45742-700A-8B4C-B4E9-0109C1C7D459}"/>
              </a:ext>
            </a:extLst>
          </p:cNvPr>
          <p:cNvSpPr/>
          <p:nvPr/>
        </p:nvSpPr>
        <p:spPr>
          <a:xfrm>
            <a:off x="630001" y="427423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 err="1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Polynomials_Temp</a:t>
            </a:r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C533F1E-F77C-784D-917C-2D97898C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87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9714EE-6CE1-6B44-9DE2-8AB7825FED41}"/>
              </a:ext>
            </a:extLst>
          </p:cNvPr>
          <p:cNvSpPr txBox="1"/>
          <p:nvPr/>
        </p:nvSpPr>
        <p:spPr>
          <a:xfrm>
            <a:off x="630001" y="2674035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evaluateWithRange</a:t>
            </a:r>
            <a:endParaRPr kumimoji="1" lang="ja-JP" altLang="en-US" b="1">
              <a:solidFill>
                <a:schemeClr val="accent1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92D049B0-42CC-B741-B3F6-D61E7AD5B959}"/>
              </a:ext>
            </a:extLst>
          </p:cNvPr>
          <p:cNvSpPr/>
          <p:nvPr/>
        </p:nvSpPr>
        <p:spPr>
          <a:xfrm>
            <a:off x="6820376" y="3186332"/>
            <a:ext cx="255674" cy="4193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61E0D3-C223-F04B-8FDB-7F290D5F22C8}"/>
              </a:ext>
            </a:extLst>
          </p:cNvPr>
          <p:cNvSpPr txBox="1"/>
          <p:nvPr/>
        </p:nvSpPr>
        <p:spPr>
          <a:xfrm>
            <a:off x="7180518" y="307283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線形外挿</a:t>
            </a:r>
            <a:endParaRPr kumimoji="1" lang="en-US" altLang="ja-JP" dirty="0">
              <a:solidFill>
                <a:schemeClr val="accent1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chemeClr val="accent1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部分</a:t>
            </a:r>
            <a:endParaRPr kumimoji="1" lang="ja-JP" altLang="en-US">
              <a:solidFill>
                <a:schemeClr val="accent1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7C8BA38-B8C7-D642-930F-998513AD58D9}"/>
              </a:ext>
            </a:extLst>
          </p:cNvPr>
          <p:cNvSpPr txBox="1"/>
          <p:nvPr/>
        </p:nvSpPr>
        <p:spPr>
          <a:xfrm>
            <a:off x="630001" y="1088356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線形外挿付き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n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次多項式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4C389F0-0D54-2447-8632-9E1453CB38C2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5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3213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AB750-98FE-CA4F-8D84-6A830E93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b="0" dirty="0" err="1">
                <a:solidFill>
                  <a:srgbClr val="0070C0"/>
                </a:solidFill>
              </a:rPr>
              <a:t>Polynomials_Temp.evaluate</a:t>
            </a:r>
            <a:r>
              <a:rPr kumimoji="1" lang="en-US" altLang="ja-JP" sz="2000" b="0" dirty="0">
                <a:solidFill>
                  <a:srgbClr val="0070C0"/>
                </a:solidFill>
              </a:rPr>
              <a:t> </a:t>
            </a:r>
            <a:r>
              <a:rPr kumimoji="1" lang="ja-JP" altLang="en-US" sz="2000" b="0">
                <a:solidFill>
                  <a:srgbClr val="0070C0"/>
                </a:solidFill>
              </a:rPr>
              <a:t>のアルゴリズム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77488F00-9FDF-6C4B-BC6E-1481BD876637}"/>
                  </a:ext>
                </a:extLst>
              </p:cNvPr>
              <p:cNvSpPr txBox="1"/>
              <p:nvPr/>
            </p:nvSpPr>
            <p:spPr>
              <a:xfrm>
                <a:off x="452452" y="1551515"/>
                <a:ext cx="676845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𝑒𝑣𝑎𝑙𝑢𝑎𝑡𝑒</m:t>
                      </m:r>
                      <m:d>
                        <m:d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en-US" altLang="ja-JP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=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d>
                                    <m:d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d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en-US" altLang="ja-JP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0" smtClean="0">
                          <a:latin typeface="Cambria Math" panose="02040503050406030204" pitchFamily="18" charset="0"/>
                        </a:rPr>
                        <m:t>                                   =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77488F00-9FDF-6C4B-BC6E-1481BD876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2" y="1551515"/>
                <a:ext cx="6768456" cy="738664"/>
              </a:xfrm>
              <a:prstGeom prst="rect">
                <a:avLst/>
              </a:prstGeom>
              <a:blipFill>
                <a:blip r:embed="rId3"/>
                <a:stretch>
                  <a:fillRect l="-938" t="-1695" r="-563" b="-135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63C92EE2-CD35-0B43-9329-C394B32D9C47}"/>
                  </a:ext>
                </a:extLst>
              </p:cNvPr>
              <p:cNvSpPr txBox="1"/>
              <p:nvPr/>
            </p:nvSpPr>
            <p:spPr>
              <a:xfrm>
                <a:off x="707374" y="777292"/>
                <a:ext cx="2777042" cy="549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</m:e>
                              <m:e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=1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=2,⋯,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63C92EE2-CD35-0B43-9329-C394B32D9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74" y="777292"/>
                <a:ext cx="2777042" cy="549253"/>
              </a:xfrm>
              <a:prstGeom prst="rect">
                <a:avLst/>
              </a:prstGeom>
              <a:blipFill>
                <a:blip r:embed="rId4"/>
                <a:stretch>
                  <a:fillRect l="-19178" t="-218182" r="-2283" b="-315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5C054B4-CD57-D243-A13F-51DE9D051D4C}"/>
                  </a:ext>
                </a:extLst>
              </p:cNvPr>
              <p:cNvSpPr txBox="1"/>
              <p:nvPr/>
            </p:nvSpPr>
            <p:spPr>
              <a:xfrm>
                <a:off x="707374" y="4517913"/>
                <a:ext cx="7578497" cy="110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𝑒𝑣𝑎𝑙𝑢𝑎𝑡𝑒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𝑑𝑒𝑟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6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l-GR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)                             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en-US" altLang="ja-JP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kumimoji="1" lang="el-GR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kumimoji="1" lang="en-US" altLang="ja-JP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d>
                                    <m:d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−3</m:t>
                                              </m:r>
                                            </m:e>
                                          </m:d>
                                          <m: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ja-JP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ja-JP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kumimoji="1" lang="en-US" altLang="ja-JP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</m:e>
                                              </m:d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ja-JP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ja-JP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kumimoji="1" lang="en-US" altLang="ja-JP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kumimoji="1" lang="en-US" altLang="ja-JP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d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l-GR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en-US" altLang="ja-JP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kumimoji="1" lang="el-GR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kumimoji="1" lang="ja-JP" altLang="en-US" sz="1600" i="1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85C054B4-CD57-D243-A13F-51DE9D051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74" y="4517913"/>
                <a:ext cx="7578497" cy="1107163"/>
              </a:xfrm>
              <a:prstGeom prst="rect">
                <a:avLst/>
              </a:prstGeom>
              <a:blipFill>
                <a:blip r:embed="rId5"/>
                <a:stretch>
                  <a:fillRect l="-503" t="-1136" r="-1005" b="-6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DE02137A-0E93-1242-AE9C-B7EDB26AE852}"/>
                  </a:ext>
                </a:extLst>
              </p:cNvPr>
              <p:cNvSpPr txBox="1"/>
              <p:nvPr/>
            </p:nvSpPr>
            <p:spPr>
              <a:xfrm>
                <a:off x="707374" y="3683731"/>
                <a:ext cx="3933897" cy="639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</m:e>
                              <m:e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=1                  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</a:rPr>
                                  <m:t>=2,⋯,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ja-JP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DE02137A-0E93-1242-AE9C-B7EDB26A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74" y="3683731"/>
                <a:ext cx="3933897" cy="639534"/>
              </a:xfrm>
              <a:prstGeom prst="rect">
                <a:avLst/>
              </a:prstGeom>
              <a:blipFill>
                <a:blip r:embed="rId6"/>
                <a:stretch>
                  <a:fillRect l="-15484" t="-229412" r="-1613" b="-3313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0486B3-590A-8745-B003-07FB83AC0601}"/>
              </a:ext>
            </a:extLst>
          </p:cNvPr>
          <p:cNvSpPr txBox="1"/>
          <p:nvPr/>
        </p:nvSpPr>
        <p:spPr>
          <a:xfrm>
            <a:off x="630001" y="3243223"/>
            <a:ext cx="5998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Polynomials_Temp.evaluate_der</a:t>
            </a:r>
            <a:r>
              <a:rPr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のアルゴリズム</a:t>
            </a:r>
            <a:endParaRPr kumimoji="1" lang="ja-JP" altLang="en-US" sz="20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9B10E5D-34E2-0F47-A107-069D445D6B51}"/>
                  </a:ext>
                </a:extLst>
              </p:cNvPr>
              <p:cNvSpPr txBox="1"/>
              <p:nvPr/>
            </p:nvSpPr>
            <p:spPr>
              <a:xfrm>
                <a:off x="902076" y="5697428"/>
                <a:ext cx="2375394" cy="586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𝑒𝑣𝑎𝑙𝑢𝑎𝑡𝑒</m:t>
                                  </m:r>
                                  <m:d>
                                    <m:dPr>
                                      <m:ctrlP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sz="1600" b="1" i="1" smtClean="0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𝑑𝑢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l-GR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9B10E5D-34E2-0F47-A107-069D445D6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6" y="5697428"/>
                <a:ext cx="2375394" cy="586571"/>
              </a:xfrm>
              <a:prstGeom prst="rect">
                <a:avLst/>
              </a:prstGeom>
              <a:blipFill>
                <a:blip r:embed="rId7"/>
                <a:stretch>
                  <a:fillRect t="-4255" r="-532"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E614DCC-4FE7-E141-A566-956F639F0B47}"/>
                  </a:ext>
                </a:extLst>
              </p:cNvPr>
              <p:cNvSpPr txBox="1"/>
              <p:nvPr/>
            </p:nvSpPr>
            <p:spPr>
              <a:xfrm>
                <a:off x="2024886" y="2329539"/>
                <a:ext cx="1214179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sz="160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E614DCC-4FE7-E141-A566-956F639F0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86" y="2329539"/>
                <a:ext cx="1214179" cy="700063"/>
              </a:xfrm>
              <a:prstGeom prst="rect">
                <a:avLst/>
              </a:prstGeom>
              <a:blipFill>
                <a:blip r:embed="rId8"/>
                <a:stretch>
                  <a:fillRect l="-40206" t="-112281" r="-1031" b="-1684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1BDC81E-4CCE-6D42-BCD5-58F07349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88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4AFF3B8-F467-4F4E-AFBE-E5201CF9CD85}"/>
              </a:ext>
            </a:extLst>
          </p:cNvPr>
          <p:cNvSpPr txBox="1"/>
          <p:nvPr/>
        </p:nvSpPr>
        <p:spPr>
          <a:xfrm>
            <a:off x="614098" y="6356351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9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2B2DC7B-8F6C-5F47-839D-0F7C461168AA}"/>
              </a:ext>
            </a:extLst>
          </p:cNvPr>
          <p:cNvSpPr txBox="1"/>
          <p:nvPr/>
        </p:nvSpPr>
        <p:spPr>
          <a:xfrm>
            <a:off x="4120525" y="72102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ソースコードは左の漸化式のループ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になっている。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4040AE-C061-C34E-A256-384BDA3383BF}"/>
              </a:ext>
            </a:extLst>
          </p:cNvPr>
          <p:cNvSpPr txBox="1"/>
          <p:nvPr/>
        </p:nvSpPr>
        <p:spPr>
          <a:xfrm>
            <a:off x="3277470" y="147097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代入してまとめると次のようになる。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E020A0C-1BFE-0A4E-BF68-B510656BA255}"/>
              </a:ext>
            </a:extLst>
          </p:cNvPr>
          <p:cNvSpPr txBox="1"/>
          <p:nvPr/>
        </p:nvSpPr>
        <p:spPr>
          <a:xfrm>
            <a:off x="5130589" y="374413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ソースコードは左の漸化式のループ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になっている。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357EF55-42B2-5942-8C02-E526A121D044}"/>
              </a:ext>
            </a:extLst>
          </p:cNvPr>
          <p:cNvSpPr txBox="1"/>
          <p:nvPr/>
        </p:nvSpPr>
        <p:spPr>
          <a:xfrm>
            <a:off x="3191597" y="452083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代入してまとめると次のようになる。</a:t>
            </a:r>
            <a:endParaRPr kumimoji="1" lang="ja-JP" altLang="en-US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792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895A0E-92C3-ED48-8BFA-649CA1F6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rgbClr val="0070C0"/>
                </a:solidFill>
              </a:rPr>
              <a:t>空気の粘性率・熱伝導率の比較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33C5D5-69C3-F346-9F2E-09D64C80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89</a:t>
            </a:fld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0FCC7-F822-5B4C-B52B-308C0C8EA6AD}"/>
              </a:ext>
            </a:extLst>
          </p:cNvPr>
          <p:cNvSpPr/>
          <p:nvPr/>
        </p:nvSpPr>
        <p:spPr>
          <a:xfrm>
            <a:off x="900330" y="5509081"/>
            <a:ext cx="6668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/>
              </a:rPr>
              <a:t>https://www.engineeringtoolbox.com/dry-air-properties-d_973.html</a:t>
            </a:r>
            <a:r>
              <a:rPr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endParaRPr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916DCD-C76A-BA45-8426-04C0F8F2353F}"/>
              </a:ext>
            </a:extLst>
          </p:cNvPr>
          <p:cNvSpPr/>
          <p:nvPr/>
        </p:nvSpPr>
        <p:spPr>
          <a:xfrm>
            <a:off x="921430" y="6075362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/>
              </a:rPr>
              <a:t>http://thermopedia.com/content/553/</a:t>
            </a:r>
            <a:r>
              <a:rPr lang="ja-JP" altLang="en-US" sz="14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C7E66E-E954-D443-B7ED-C8838E47F4CC}"/>
                  </a:ext>
                </a:extLst>
              </p:cNvPr>
              <p:cNvSpPr txBox="1"/>
              <p:nvPr/>
            </p:nvSpPr>
            <p:spPr>
              <a:xfrm rot="16200000">
                <a:off x="-199615" y="3002318"/>
                <a:ext cx="1962012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b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粘性率</a:t>
                </a:r>
                <a:r>
                  <a:rPr kumimoji="1" lang="en-US" altLang="ja-JP" b="0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kumimoji="1" lang="en-US" altLang="ja-JP" dirty="0"/>
                  <a:t> 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Pa</a:t>
                </a:r>
                <a:r>
                  <a:rPr kumimoji="1" lang="en-US" altLang="ja-JP" dirty="0" err="1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.s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C7E66E-E954-D443-B7ED-C8838E47F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99615" y="3002318"/>
                <a:ext cx="1962012" cy="280077"/>
              </a:xfrm>
              <a:prstGeom prst="rect">
                <a:avLst/>
              </a:prstGeom>
              <a:blipFill>
                <a:blip r:embed="rId4"/>
                <a:stretch>
                  <a:fillRect l="-26087" t="-5769" r="-43478" b="-70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EC0AFC4-1036-8247-9CC9-3A3375FBD312}"/>
                  </a:ext>
                </a:extLst>
              </p:cNvPr>
              <p:cNvSpPr txBox="1"/>
              <p:nvPr/>
            </p:nvSpPr>
            <p:spPr>
              <a:xfrm rot="16200000">
                <a:off x="3554407" y="3003856"/>
                <a:ext cx="255817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b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熱伝導率</a:t>
                </a:r>
                <a:r>
                  <a:rPr kumimoji="1" lang="en-US" altLang="ja-JP" b="0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kumimoji="1" lang="en-US" altLang="ja-JP" dirty="0"/>
                  <a:t> W/(</a:t>
                </a:r>
                <a:r>
                  <a:rPr kumimoji="1" lang="en-US" altLang="ja-JP" dirty="0" err="1"/>
                  <a:t>m.K</a:t>
                </a:r>
                <a:r>
                  <a:rPr kumimoji="1" lang="en-US" altLang="ja-JP" dirty="0"/>
                  <a:t>)</a:t>
                </a:r>
                <a:r>
                  <a:rPr kumimoji="1" lang="en-US" altLang="ja-JP" dirty="0">
                    <a:latin typeface="MigMix 1P" panose="020B0502020203020207" pitchFamily="34" charset="-128"/>
                    <a:ea typeface="MigMix 1P" panose="020B0502020203020207" pitchFamily="34" charset="-128"/>
                    <a:cs typeface="MigMix 1P" panose="020B0502020203020207" pitchFamily="34" charset="-128"/>
                  </a:rPr>
                  <a:t>]</a:t>
                </a:r>
                <a:endParaRPr kumimoji="1" lang="ja-JP" altLang="en-US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EC0AFC4-1036-8247-9CC9-3A3375FBD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54407" y="3003856"/>
                <a:ext cx="2558173" cy="276999"/>
              </a:xfrm>
              <a:prstGeom prst="rect">
                <a:avLst/>
              </a:prstGeom>
              <a:blipFill>
                <a:blip r:embed="rId5"/>
                <a:stretch>
                  <a:fillRect l="-27273" t="-3960" r="-50000" b="-54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F7C5DB9-99FE-D040-99A7-B3A8199C0ECD}"/>
              </a:ext>
            </a:extLst>
          </p:cNvPr>
          <p:cNvSpPr txBox="1"/>
          <p:nvPr/>
        </p:nvSpPr>
        <p:spPr>
          <a:xfrm>
            <a:off x="2179898" y="4741595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</a:t>
            </a:r>
            <a:r>
              <a:rPr kumimoji="1"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[K]</a:t>
            </a:r>
            <a:endParaRPr kumimoji="1" lang="ja-JP" altLang="en-US" sz="16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E1ED003-8195-5647-A547-36073F6C3073}"/>
              </a:ext>
            </a:extLst>
          </p:cNvPr>
          <p:cNvSpPr txBox="1"/>
          <p:nvPr/>
        </p:nvSpPr>
        <p:spPr>
          <a:xfrm>
            <a:off x="6257882" y="4718293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</a:t>
            </a:r>
            <a:r>
              <a:rPr kumimoji="1"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[K]</a:t>
            </a:r>
            <a:endParaRPr kumimoji="1" lang="ja-JP" altLang="en-US" sz="16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2E587F8-C2EC-0540-9261-F77AF8C845A7}"/>
              </a:ext>
            </a:extLst>
          </p:cNvPr>
          <p:cNvSpPr txBox="1"/>
          <p:nvPr/>
        </p:nvSpPr>
        <p:spPr>
          <a:xfrm>
            <a:off x="884832" y="5315351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 Engineering </a:t>
            </a:r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ToolBox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CA0F0C3A-E877-4C43-84C5-CFB8ABB37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340" y="1589998"/>
            <a:ext cx="3505872" cy="308012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8E31B09-ABE0-3D41-8A97-CB4AD8958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862" y="1582736"/>
            <a:ext cx="3514138" cy="308738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0D0A6AE-837D-CE4D-9095-F7341A958F78}"/>
              </a:ext>
            </a:extLst>
          </p:cNvPr>
          <p:cNvSpPr txBox="1"/>
          <p:nvPr/>
        </p:nvSpPr>
        <p:spPr>
          <a:xfrm>
            <a:off x="928464" y="5860011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THERMOPEDIA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0F36D20-0CE9-8041-BBC7-642B3B76D7D5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8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251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72108-0FE1-F549-BB78-F537CDFB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I. </a:t>
            </a:r>
            <a:r>
              <a:rPr kumimoji="1" lang="ja-JP" altLang="en-US"/>
              <a:t>物性値のタイプ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DA1AB34-A0B0-4949-BEE8-058927E425AF}"/>
              </a:ext>
            </a:extLst>
          </p:cNvPr>
          <p:cNvSpPr/>
          <p:nvPr/>
        </p:nvSpPr>
        <p:spPr>
          <a:xfrm>
            <a:off x="777949" y="1544452"/>
            <a:ext cx="6075267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within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Media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"Library of media property </a:t>
            </a:r>
            <a:r>
              <a:rPr lang="en" altLang="ja-JP" sz="1400" dirty="0" err="1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models"</a:t>
            </a:r>
            <a:r>
              <a:rPr lang="en" altLang="ja-JP" sz="1400" dirty="0" err="1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extends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Modelica.Icons.Package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import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 = </a:t>
            </a:r>
            <a:r>
              <a:rPr lang="en" altLang="ja-JP" sz="1400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Modelica.SIunits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import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Cv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dirty="0" err="1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Modelica.SIunits.Conversions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...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6127AE-143D-914E-880F-B8EC0DE0FF73}"/>
              </a:ext>
            </a:extLst>
          </p:cNvPr>
          <p:cNvSpPr txBox="1"/>
          <p:nvPr/>
        </p:nvSpPr>
        <p:spPr>
          <a:xfrm>
            <a:off x="588655" y="864000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Modelica.Media</a:t>
            </a:r>
            <a:r>
              <a:rPr kumimoji="1"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の冒頭部分で</a:t>
            </a:r>
            <a:endParaRPr kumimoji="1" lang="en-US" altLang="ja-JP" sz="2000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Modelica.SIunits</a:t>
            </a:r>
            <a:r>
              <a:rPr kumimoji="1"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が</a:t>
            </a:r>
            <a:r>
              <a:rPr kumimoji="1"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import </a:t>
            </a:r>
            <a:r>
              <a:rPr kumimoji="1"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されている</a:t>
            </a:r>
            <a:r>
              <a:rPr kumimoji="1" lang="ja-JP" altLang="en-US" sz="2000" b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。</a:t>
            </a:r>
            <a:r>
              <a:rPr kumimoji="1" lang="en-US" altLang="ja-JP" sz="2000" b="1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endParaRPr kumimoji="1" lang="ja-JP" altLang="en-US" sz="2000" b="1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5245383-0088-E948-98D7-C12EA13D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703" y="421950"/>
            <a:ext cx="1587886" cy="60158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4623E0-B722-DB47-A79D-3C23821AF933}"/>
              </a:ext>
            </a:extLst>
          </p:cNvPr>
          <p:cNvSpPr/>
          <p:nvPr/>
        </p:nvSpPr>
        <p:spPr>
          <a:xfrm>
            <a:off x="943488" y="3443313"/>
            <a:ext cx="5834605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ja-JP" sz="1400" dirty="0">
                <a:solidFill>
                  <a:srgbClr val="7600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type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b="1" dirty="0" err="1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SpecificEnthalpy</a:t>
            </a:r>
            <a:r>
              <a:rPr lang="en" altLang="ja-JP" sz="1400" b="1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= </a:t>
            </a:r>
            <a:r>
              <a:rPr lang="en" altLang="ja-JP" sz="1400" b="1" dirty="0" err="1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SI.SpecificEnthalpy</a:t>
            </a:r>
            <a:r>
              <a:rPr lang="en" altLang="ja-JP" sz="1400" b="1" dirty="0">
                <a:solidFill>
                  <a:srgbClr val="FF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(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min=-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1.0e10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max=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e10,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  nominal=</a:t>
            </a:r>
            <a:r>
              <a:rPr lang="en" altLang="ja-JP" sz="1400" dirty="0">
                <a:solidFill>
                  <a:srgbClr val="760078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1.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e6)</a:t>
            </a:r>
          </a:p>
          <a:p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 </a:t>
            </a:r>
            <a:r>
              <a:rPr lang="en" altLang="ja-JP" sz="1400" dirty="0">
                <a:solidFill>
                  <a:srgbClr val="107C02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"Type for specific enthalpy with medium specific attributes"</a:t>
            </a:r>
            <a:r>
              <a:rPr lang="en" altLang="ja-JP" sz="1400" dirty="0">
                <a:solidFill>
                  <a:srgbClr val="00000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;</a:t>
            </a:r>
            <a:endParaRPr lang="ja-JP" altLang="en-US" sz="1400">
              <a:latin typeface="Migu 1M" panose="020B0509020203020207" pitchFamily="49" charset="-128"/>
              <a:ea typeface="Migu 1M" panose="020B0509020203020207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ACCAD64-4775-7548-8116-8BF15F9D0E43}"/>
              </a:ext>
            </a:extLst>
          </p:cNvPr>
          <p:cNvSpPr txBox="1"/>
          <p:nvPr/>
        </p:nvSpPr>
        <p:spPr>
          <a:xfrm>
            <a:off x="266716" y="3007805"/>
            <a:ext cx="6705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多数のタイプが</a:t>
            </a:r>
            <a:r>
              <a:rPr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Modelica.SIunits</a:t>
            </a:r>
            <a:r>
              <a:rPr lang="en-US" altLang="ja-JP" sz="2000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 sz="200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から生成されている。</a:t>
            </a:r>
            <a:endParaRPr kumimoji="1" lang="ja-JP" altLang="en-US" sz="200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95317B-C4BC-434A-8A26-871976E40022}"/>
              </a:ext>
            </a:extLst>
          </p:cNvPr>
          <p:cNvSpPr/>
          <p:nvPr/>
        </p:nvSpPr>
        <p:spPr>
          <a:xfrm>
            <a:off x="7267904" y="2415132"/>
            <a:ext cx="1133231" cy="1791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B10E956-9216-D849-8628-861D4146CF6D}"/>
              </a:ext>
            </a:extLst>
          </p:cNvPr>
          <p:cNvCxnSpPr>
            <a:cxnSpLocks/>
          </p:cNvCxnSpPr>
          <p:nvPr/>
        </p:nvCxnSpPr>
        <p:spPr>
          <a:xfrm flipV="1">
            <a:off x="6778093" y="2594237"/>
            <a:ext cx="489811" cy="83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62759AE-1195-434E-B3FC-79B222708BBF}"/>
              </a:ext>
            </a:extLst>
          </p:cNvPr>
          <p:cNvSpPr txBox="1"/>
          <p:nvPr/>
        </p:nvSpPr>
        <p:spPr>
          <a:xfrm>
            <a:off x="742567" y="5213166"/>
            <a:ext cx="641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MassFraction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MoleFraction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MolarMass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MolarVolume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</a:t>
            </a:r>
          </a:p>
          <a:p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ExtraProperty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.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IsobaricExpansionCoefficent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</a:t>
            </a:r>
          </a:p>
          <a:p>
            <a:r>
              <a:rPr kumimoji="1"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DipoleMoment</a:t>
            </a: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…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BC1DBB6-32D8-4E49-9997-38C6F4236D2C}"/>
              </a:ext>
            </a:extLst>
          </p:cNvPr>
          <p:cNvSpPr txBox="1"/>
          <p:nvPr/>
        </p:nvSpPr>
        <p:spPr>
          <a:xfrm>
            <a:off x="603265" y="4843834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SIunits</a:t>
            </a:r>
            <a:r>
              <a:rPr kumimoji="1" lang="en-US" altLang="ja-JP" dirty="0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u 1M" panose="020B0509020203020207" pitchFamily="49" charset="-128"/>
                <a:ea typeface="Migu 1M" panose="020B0509020203020207" pitchFamily="49" charset="-128"/>
              </a:rPr>
              <a:t>を使用しない流体物性固有のタイプもある。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28B9D56-F7FD-4B40-8C67-D82AFA8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43E9953-3533-294E-B50B-B67176076AC4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64884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B399DD-7C65-AB4C-9656-C64A3A93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151BF0-964F-DD4F-A337-A7236932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90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722AF2D-9065-B249-A07B-123CE9BB10F5}"/>
              </a:ext>
            </a:extLst>
          </p:cNvPr>
          <p:cNvSpPr txBox="1"/>
          <p:nvPr/>
        </p:nvSpPr>
        <p:spPr>
          <a:xfrm>
            <a:off x="360000" y="638640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2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E3CF18-65FC-8D40-8330-82C14DE4C01B}"/>
              </a:ext>
            </a:extLst>
          </p:cNvPr>
          <p:cNvSpPr txBox="1"/>
          <p:nvPr/>
        </p:nvSpPr>
        <p:spPr>
          <a:xfrm>
            <a:off x="647737" y="853014"/>
            <a:ext cx="8354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は、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NASA Glenn coefficients 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による熱物性モデル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Chung, et al. (1984, 1988)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による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粘性率モデル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(Modified) Eucken method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による熱伝導率モデル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理想気体状態方程式などの熱力学的関係式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をベースとして構成され、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preferredMediumStates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パラメータによる状態変数選択</a:t>
            </a:r>
            <a:endParaRPr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エントロピやエンタルピ</a:t>
            </a:r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から</a:t>
            </a:r>
            <a:r>
              <a:rPr kumimoji="1"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温度を求めるための非線形方程式ソルバー</a:t>
            </a:r>
            <a:endParaRPr kumimoji="1" lang="en-US" altLang="ja-JP" dirty="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ja-JP" altLang="en-US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などの機能をもつ。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92E726-835E-9249-9508-B458B3BF3118}"/>
              </a:ext>
            </a:extLst>
          </p:cNvPr>
          <p:cNvSpPr txBox="1"/>
          <p:nvPr/>
        </p:nvSpPr>
        <p:spPr>
          <a:xfrm>
            <a:off x="614098" y="3498414"/>
            <a:ext cx="7899902" cy="255454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ja-JP" sz="1600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Licensed by </a:t>
            </a:r>
            <a:r>
              <a:rPr lang="en" altLang="ja-JP" sz="1600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Amane</a:t>
            </a:r>
            <a:r>
              <a:rPr lang="en" altLang="ja-JP" sz="1600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Tanaka under the </a:t>
            </a:r>
            <a:r>
              <a:rPr lang="en" altLang="ja-JP" sz="1600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" altLang="ja-JP" sz="1600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License 2</a:t>
            </a:r>
          </a:p>
          <a:p>
            <a:r>
              <a:rPr lang="en" altLang="ja-JP" sz="1600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Copyright(c) 2018, </a:t>
            </a:r>
            <a:r>
              <a:rPr lang="en" altLang="ja-JP" sz="1600" b="1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Amane</a:t>
            </a:r>
            <a:r>
              <a:rPr lang="en" altLang="ja-JP" sz="1600" b="1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Tanaka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 </a:t>
            </a: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purpose of this document is introducing the </a:t>
            </a: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SingleGasNasa</a:t>
            </a: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package which is included in the </a:t>
            </a:r>
            <a:r>
              <a:rPr lang="en-US" altLang="ja-JP" sz="16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-US" altLang="ja-JP" sz="1600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Standard Library (MSL). This document uses libraries, software, figures, and documents included in MSL and those modifications. Licenses and copyrights of those are written in next page.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ja-JP" sz="1600" dirty="0">
                <a:latin typeface="Arial" panose="020B0604020202020204" pitchFamily="34" charset="0"/>
              </a:rPr>
              <a:t>T</a:t>
            </a:r>
            <a:r>
              <a:rPr kumimoji="0" lang="ja-JP" altLang="ja-JP" sz="1600">
                <a:latin typeface="Arial" panose="020B0604020202020204" pitchFamily="34" charset="0"/>
              </a:rPr>
              <a:t>his document is free and the use is completely at your own risk; it can be redistributed and/or modified under the term</a:t>
            </a:r>
            <a:r>
              <a:rPr kumimoji="0" lang="en-US" altLang="ja-JP" sz="1600" dirty="0">
                <a:latin typeface="Arial" panose="020B0604020202020204" pitchFamily="34" charset="0"/>
              </a:rPr>
              <a:t>s</a:t>
            </a:r>
            <a:r>
              <a:rPr kumimoji="0" lang="ja-JP" altLang="ja-JP" sz="1600">
                <a:latin typeface="Arial" panose="020B0604020202020204" pitchFamily="34" charset="0"/>
              </a:rPr>
              <a:t> of the Modelica license 2, see the license conditions (including the disclaimer of warranty) at </a:t>
            </a:r>
            <a:r>
              <a:rPr kumimoji="0" lang="ja-JP" altLang="ja-JP" sz="1600"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http://www.modelica.org/licenses/ModelicaLicense2</a:t>
            </a:r>
            <a:r>
              <a:rPr kumimoji="0" lang="en-US" altLang="ja-JP" sz="1600" dirty="0">
                <a:latin typeface="Arial" panose="020B0604020202020204" pitchFamily="34" charset="0"/>
              </a:rPr>
              <a:t> </a:t>
            </a:r>
            <a:r>
              <a:rPr kumimoji="0" lang="ja-JP" altLang="ja-JP" sz="1600">
                <a:latin typeface="Arial" panose="020B0604020202020204" pitchFamily="34" charset="0"/>
              </a:rPr>
              <a:t> </a:t>
            </a:r>
            <a:endParaRPr kumimoji="0" lang="en-US" altLang="ja-JP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813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A6EBCE-ED70-AD49-93D6-7233ED09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Modelica</a:t>
            </a:r>
            <a:r>
              <a:rPr lang="en-US" altLang="ja-JP" dirty="0"/>
              <a:t> Standard Library License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316B69-CC2C-4946-9DA6-26B61343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91</a:t>
            </a:fld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0D9F62D-A240-784B-AEEA-583F15D36A5D}"/>
              </a:ext>
            </a:extLst>
          </p:cNvPr>
          <p:cNvSpPr/>
          <p:nvPr/>
        </p:nvSpPr>
        <p:spPr>
          <a:xfrm>
            <a:off x="630001" y="1131915"/>
            <a:ext cx="7883999" cy="486678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BSD 3-Clause License	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(c) 1998-2018, ABB, Austrian Institute of Technology, T.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Bödrich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DLR, Dassault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Systèmes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AB, ESI ITI, Fraunhofer, A.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Haumer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C.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Kral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Modelon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TU Hamburg-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Harburg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Politecnico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di Milano, and XRG Simulation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All rights reserved.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Redistribution and use in source and binary forms, with or without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modification, are permitted provided that the following conditions are met: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of source code must retain the above copyright notice, this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list of conditions and the following disclaimer.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in binary form must reproduce the above copyright notice,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list of conditions and the following disclaimer in the documentation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and/or other materials provided with the distribution.	</a:t>
            </a:r>
          </a:p>
          <a:p>
            <a:pPr>
              <a:lnSpc>
                <a:spcPts val="1240"/>
              </a:lnSpc>
            </a:pPr>
            <a:endParaRPr lang="ja-JP" altLang="en-US" sz="1100">
              <a:solidFill>
                <a:srgbClr val="1B1F2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Neither the name of the copyright holder nor the names of its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contributors may be used to endorse or promote products derived from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software without specific prior written permission.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THIS SOFTWARE IS PROVIDED BY THE COPYRIGHT HOLDERS AND CONTRIBUTORS "AS IS"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AND ANY EXPRESS OR IMPLIED WARRANTIES, INCLUDING, BUT NOT LIMITED TO, THE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IMPLIED WARRANTIES OF MERCHANTABILITY AND FITNESS FOR A PARTICULAR PURPOSE ARE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DISCLAIMED. IN NO EVENT SHALL THE COPYRIGHT HOLDER OR CONTRIBUTORS BE LIABLE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FOR ANY DIRECT, INDIRECT, INCIDENTAL, SPECIAL, EXEMPLARY, OR CONSEQUENTIAL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DAMAGES (INCLUDING, BUT NOT LIMITED TO, PROCUREMENT OF SUBSTITUTE GOODS OR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SERVICES; LOSS OF USE, DATA, OR PROFITS; OR BUSINESS INTERRUPTION) HOWEVER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CAUSED AND ON ANY THEORY OF LIABILITY, WHETHER IN CONTRACT, STRICT LIABILITY,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OR TORT (INCLUDING NEGLIGENCE OR OTHERWISE) ARISING IN ANY WAY OUT OF THE USE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OF THIS SOFTWARE, EVEN IF ADVISED OF THE POSSIBILITY OF SUCH DAMAGE.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C0561C3-45CC-8E4C-BE36-5969F7B45258}"/>
              </a:ext>
            </a:extLst>
          </p:cNvPr>
          <p:cNvSpPr/>
          <p:nvPr/>
        </p:nvSpPr>
        <p:spPr>
          <a:xfrm>
            <a:off x="630001" y="720327"/>
            <a:ext cx="800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hlinkClick r:id="rId2"/>
              </a:rPr>
              <a:t>https://github.com/modelica/ModelicaStandardLibrary/blob/master/LICENSE</a:t>
            </a:r>
            <a:r>
              <a:rPr lang="en-US" altLang="ja-JP" dirty="0"/>
              <a:t> </a:t>
            </a:r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90FC9B1-D7DE-2647-A51D-D2FAADFECC09}"/>
              </a:ext>
            </a:extLst>
          </p:cNvPr>
          <p:cNvSpPr txBox="1"/>
          <p:nvPr/>
        </p:nvSpPr>
        <p:spPr>
          <a:xfrm>
            <a:off x="360000" y="638502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  <a:hlinkClick r:id="rId3" action="ppaction://hlinksldjump"/>
              </a:rPr>
              <a:t>SingleGasNasa</a:t>
            </a:r>
            <a:endParaRPr kumimoji="1" lang="ja-JP" altLang="en-US" sz="1400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8921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76501</TotalTime>
  <Words>13876</Words>
  <Application>Microsoft Office PowerPoint</Application>
  <PresentationFormat>画面に合わせる (4:3)</PresentationFormat>
  <Paragraphs>2308</Paragraphs>
  <Slides>91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91</vt:i4>
      </vt:variant>
    </vt:vector>
  </HeadingPairs>
  <TitlesOfParts>
    <vt:vector size="99" baseType="lpstr">
      <vt:lpstr>Calibri Light</vt:lpstr>
      <vt:lpstr>Arial</vt:lpstr>
      <vt:lpstr>游ゴシック</vt:lpstr>
      <vt:lpstr>Cambria Math</vt:lpstr>
      <vt:lpstr>Migu 1M</vt:lpstr>
      <vt:lpstr>Calibri</vt:lpstr>
      <vt:lpstr>MigMix 1P</vt:lpstr>
      <vt:lpstr>Office テーマ</vt:lpstr>
      <vt:lpstr>Modelica Standard Library (MSL) の SigleGasNasa 純物質理想気体のモデリングについて  An Introduction of Modelica.Media.IdealGases.Common.SingleGasNasa</vt:lpstr>
      <vt:lpstr>SingleGasNasa (純物質理想気体) </vt:lpstr>
      <vt:lpstr>Modelica.Media の基本構成</vt:lpstr>
      <vt:lpstr>SingleGasNasa の継承関係</vt:lpstr>
      <vt:lpstr>A. PartialMedium のクラス</vt:lpstr>
      <vt:lpstr>B. PartialPureSubstance のクラス</vt:lpstr>
      <vt:lpstr>C. SingleGasNasa のクラス</vt:lpstr>
      <vt:lpstr>1 Types</vt:lpstr>
      <vt:lpstr>I. 物性値のタイプ</vt:lpstr>
      <vt:lpstr>PowerPoint プレゼンテーション</vt:lpstr>
      <vt:lpstr>C. SingleGasNasaの継承部分 (extends)の抜粋 </vt:lpstr>
      <vt:lpstr>II. FluidConstantsレコード</vt:lpstr>
      <vt:lpstr>Modelica.Media.Interfaces.Types.IdealGas.FluidConstants</vt:lpstr>
      <vt:lpstr>FluidConstants 型のデータの例</vt:lpstr>
      <vt:lpstr>2. 定数 I. 定数の継承と導入</vt:lpstr>
      <vt:lpstr>B. PartailPureSubstance の継承部分(extends)</vt:lpstr>
      <vt:lpstr>D. Modelica.Media.IdealGases.SingleGases.CH4</vt:lpstr>
      <vt:lpstr>Modelica.Media.IdealGases.SingleGases.CH4の定数(まとめ）</vt:lpstr>
      <vt:lpstr>II. 熱物性データ</vt:lpstr>
      <vt:lpstr>PowerPoint プレゼンテーション</vt:lpstr>
      <vt:lpstr>3. ThermodynamicState  </vt:lpstr>
      <vt:lpstr>4. BaseProperties</vt:lpstr>
      <vt:lpstr>I. State Selection (状態変数選択)</vt:lpstr>
      <vt:lpstr>State Selection のためのパラメータ preferredMediumStates</vt:lpstr>
      <vt:lpstr>stateSelect パラメータ とは...</vt:lpstr>
      <vt:lpstr>stateSelect に設定可能な値は...</vt:lpstr>
      <vt:lpstr>Modelica.Media.UserGuide.MediumDefinition.StaticStateSelection より</vt:lpstr>
      <vt:lpstr>PowerPoint プレゼンテーション</vt:lpstr>
      <vt:lpstr>PowerPoint プレゼンテーション</vt:lpstr>
      <vt:lpstr>State Selection のテスト</vt:lpstr>
      <vt:lpstr>システムモデル① RoomTest_prefer</vt:lpstr>
      <vt:lpstr>システムモデル② RoomTest_default</vt:lpstr>
      <vt:lpstr>Simulation &gt; Simulation Setup の設定</vt:lpstr>
      <vt:lpstr>実行時の出力ログ</vt:lpstr>
      <vt:lpstr>シミュレーション結果</vt:lpstr>
      <vt:lpstr>II. BaseProperties の方程式</vt:lpstr>
      <vt:lpstr>C. SingleGasNasa.BaseProperties の方程式 </vt:lpstr>
      <vt:lpstr>III. 比エンタルピの計算方法と標準状態</vt:lpstr>
      <vt:lpstr>CH4の標準状態 (25℃) の比エンタルピ (h_T の検算)</vt:lpstr>
      <vt:lpstr>CH4の標準状態 (25℃) の比エンタルピ (h_T の検算)</vt:lpstr>
      <vt:lpstr>CH4 の比エンタルピのパラメータ設定による違い</vt:lpstr>
      <vt:lpstr>Check_h_T</vt:lpstr>
      <vt:lpstr>Check_h_T_Test</vt:lpstr>
      <vt:lpstr>IV. 比エンタルピを Modelica 関数にする理由</vt:lpstr>
      <vt:lpstr>PowerPoint プレゼンテーション</vt:lpstr>
      <vt:lpstr>PowerPoint プレゼンテーション</vt:lpstr>
      <vt:lpstr>現状のFluidPortでは...</vt:lpstr>
      <vt:lpstr>5. setState_XXX I． setState_XXX 関数 </vt:lpstr>
      <vt:lpstr>B. PartiaPureSubstances の setState_XX のアルゴリズム</vt:lpstr>
      <vt:lpstr>C. SingleGasNASA の setState_XXX</vt:lpstr>
      <vt:lpstr>II. 比エンタルピ、比エントロピから温度を求める関数</vt:lpstr>
      <vt:lpstr>PowerPoint プレゼンテーション</vt:lpstr>
      <vt:lpstr>Media.IdealGases.Common.Functions.s0_T</vt:lpstr>
      <vt:lpstr>関数 T_h(h) と T_ps(p,s) の構成</vt:lpstr>
      <vt:lpstr>関数 T_h(h) と T_ps(p,s) の構成</vt:lpstr>
      <vt:lpstr>関数 T_h(h) と T_ps(p,s) の構成</vt:lpstr>
      <vt:lpstr>関数 T_h(h) と T_ps(p,s) の構成</vt:lpstr>
      <vt:lpstr>PowerPoint プレゼンテーション</vt:lpstr>
      <vt:lpstr>PowerPoint プレゼンテーション</vt:lpstr>
      <vt:lpstr>PowerPoint プレゼンテーション</vt:lpstr>
      <vt:lpstr>setState_ph(p,h) のテスト</vt:lpstr>
      <vt:lpstr>setState_ps(p,s) のテスト</vt:lpstr>
      <vt:lpstr>テスト結果</vt:lpstr>
      <vt:lpstr>6. 物性値関数</vt:lpstr>
      <vt:lpstr>PowerPoint プレゼンテーション</vt:lpstr>
      <vt:lpstr>PowerPoint プレゼンテーション</vt:lpstr>
      <vt:lpstr>II. 粘性率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III. 熱伝導率</vt:lpstr>
      <vt:lpstr>PowerPoint プレゼンテーション</vt:lpstr>
      <vt:lpstr>IV. 密度の偏微分</vt:lpstr>
      <vt:lpstr>V. 等エントロピ過程のエンタルピ</vt:lpstr>
      <vt:lpstr>PowerPoint プレゼンテーション</vt:lpstr>
      <vt:lpstr>VI その他の物性値</vt:lpstr>
      <vt:lpstr>specificHeatCapacityCp(state) 定圧比熱</vt:lpstr>
      <vt:lpstr>Modelica.Media.IdealGases.Common.Functions. specificHeatCapacityCp(state) </vt:lpstr>
      <vt:lpstr>isentropicExponent(state) 等エントロピー指数 (理想気体では比熱比)</vt:lpstr>
      <vt:lpstr>isobaricExpantionCoefficient 定圧膨張係数</vt:lpstr>
      <vt:lpstr>VII setSmoothState</vt:lpstr>
      <vt:lpstr>Modelica.Media.Common.smoothStep</vt:lpstr>
      <vt:lpstr>7. Modelica.Media.Air.DryAirNasa 乾燥空気</vt:lpstr>
      <vt:lpstr>DryAirNasa.dynamicViscosity のアルゴリズム</vt:lpstr>
      <vt:lpstr>DryAirNasa.thermalConductivity のアルゴリズム</vt:lpstr>
      <vt:lpstr>Modelica.Media.Incompressible.TableBased.Polynomials_Temp.evaluateWithRange</vt:lpstr>
      <vt:lpstr>Polynomials_Temp.evaluate のアルゴリズム</vt:lpstr>
      <vt:lpstr>空気の粘性率・熱伝導率の比較</vt:lpstr>
      <vt:lpstr>まとめ</vt:lpstr>
      <vt:lpstr>Modelica Standard Library License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田中周</dc:creator>
  <cp:keywords/>
  <dc:description/>
  <cp:lastModifiedBy>amane tanaka</cp:lastModifiedBy>
  <cp:revision>1071</cp:revision>
  <cp:lastPrinted>2018-09-20T04:45:47Z</cp:lastPrinted>
  <dcterms:created xsi:type="dcterms:W3CDTF">2018-08-01T01:41:44Z</dcterms:created>
  <dcterms:modified xsi:type="dcterms:W3CDTF">2018-12-29T10:40:51Z</dcterms:modified>
  <cp:category/>
</cp:coreProperties>
</file>